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9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4" r:id="rId11"/>
    <p:sldId id="335" r:id="rId12"/>
    <p:sldId id="331" r:id="rId13"/>
    <p:sldId id="332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4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080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7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007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1282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819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796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08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2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8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0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6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89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97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7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9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37BB64-C5B1-4CF3-ABA4-3B99120608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miri Quran" panose="00000500000000000000" pitchFamily="2" charset="-78"/>
              </a:rPr>
              <a:t>CZWARTKOWE</a:t>
            </a:r>
            <a:br>
              <a:rPr lang="pl-PL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miri Quran" panose="00000500000000000000" pitchFamily="2" charset="-78"/>
              </a:rPr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miri Quran" panose="00000500000000000000" pitchFamily="2" charset="-78"/>
              </a:rPr>
              <a:t>WIECZORY</a:t>
            </a:r>
            <a:br>
              <a:rPr lang="pl-PL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miri Quran" panose="00000500000000000000" pitchFamily="2" charset="-78"/>
              </a:rPr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Amiri Quran" panose="00000500000000000000" pitchFamily="2" charset="-78"/>
              </a:rPr>
              <a:t>Z BIBLIĄ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3D78F50-5422-CC8E-A4B4-D51666822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337" y="4714725"/>
            <a:ext cx="6987645" cy="1388534"/>
          </a:xfrm>
        </p:spPr>
        <p:txBody>
          <a:bodyPr>
            <a:noAutofit/>
          </a:bodyPr>
          <a:lstStyle/>
          <a:p>
            <a:r>
              <a:rPr lang="pl-PL" sz="4000" b="1" dirty="0">
                <a:latin typeface="Calisto MT" panose="02040603050505030304" pitchFamily="18" charset="0"/>
              </a:rPr>
              <a:t>Ewangelia według św. Jana</a:t>
            </a:r>
          </a:p>
          <a:p>
            <a:endParaRPr lang="pl-PL" sz="1200" b="1" dirty="0">
              <a:latin typeface="Calisto MT" panose="02040603050505030304" pitchFamily="18" charset="0"/>
            </a:endParaRPr>
          </a:p>
          <a:p>
            <a:r>
              <a:rPr lang="pl-PL" sz="4000" b="1" dirty="0">
                <a:latin typeface="Calisto MT" panose="02040603050505030304" pitchFamily="18" charset="0"/>
              </a:rPr>
              <a:t>Konferencja 17</a:t>
            </a:r>
          </a:p>
        </p:txBody>
      </p:sp>
    </p:spTree>
    <p:extLst>
      <p:ext uri="{BB962C8B-B14F-4D97-AF65-F5344CB8AC3E}">
        <p14:creationId xmlns:p14="http://schemas.microsoft.com/office/powerpoint/2010/main" val="3354851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5752618" y="1666755"/>
            <a:ext cx="5750405" cy="46182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/>
              <a:t>WYWYŻSZENIE</a:t>
            </a:r>
          </a:p>
          <a:p>
            <a:r>
              <a:rPr lang="pl-PL" sz="2400" dirty="0"/>
              <a:t>„jak Mojżesz wywyższył węża na pustyni, tak potrzeba, aby wywyższono Syna Człowieczego, aby każdy, kto w Niego wierzy miał życie wieczne” (J 3,14-15) </a:t>
            </a:r>
          </a:p>
          <a:p>
            <a:r>
              <a:rPr lang="pl-PL" sz="2400" dirty="0"/>
              <a:t>„To właśnie, co było naszym przeciwnikiem, usunął z drogi, przygwoździwszy do krzyża. Po rozbrojeniu Zwierzchności i Władz, jawnie wystawił </a:t>
            </a:r>
            <a:r>
              <a:rPr lang="pl-PL" sz="2400" i="1" dirty="0"/>
              <a:t>je </a:t>
            </a:r>
            <a:r>
              <a:rPr lang="pl-PL" sz="2400" dirty="0"/>
              <a:t>na widowisko, powiódłszy je dzięki Niemu w triumfie” (Kol 2,14)</a:t>
            </a:r>
            <a:endParaRPr lang="pl-PL" sz="2400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41" y="1666875"/>
            <a:ext cx="3461806" cy="4467707"/>
          </a:xfrm>
        </p:spPr>
      </p:pic>
    </p:spTree>
    <p:extLst>
      <p:ext uri="{BB962C8B-B14F-4D97-AF65-F5344CB8AC3E}">
        <p14:creationId xmlns:p14="http://schemas.microsoft.com/office/powerpoint/2010/main" val="198558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5891514" y="1666755"/>
            <a:ext cx="5611509" cy="46414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/>
              <a:t>WYWYŻSZENIE</a:t>
            </a:r>
          </a:p>
          <a:p>
            <a:r>
              <a:rPr lang="pl-PL" sz="2400" dirty="0"/>
              <a:t>„On był przebity za nasze grzechy, zdruzgotany za nasze winy” (Iz 53,5)</a:t>
            </a:r>
          </a:p>
          <a:p>
            <a:r>
              <a:rPr lang="pl-PL" sz="2400" dirty="0"/>
              <a:t>„On to dla nas grzechem uczynił Tego, który nie znał grzechu, abyśmy się stali w Nim sprawiedliwością Bożą” (2Kor 5,21) </a:t>
            </a:r>
          </a:p>
          <a:p>
            <a:r>
              <a:rPr lang="pl-PL" sz="2400" dirty="0"/>
              <a:t>„Z tego przekleństwa Prawa Chrystus nas wykupił - stawszy się za nas przekleństwem, bo napisane jest: Przeklęty każdy, którego powieszono na drzewie” (Ga 3,13) </a:t>
            </a:r>
            <a:endParaRPr lang="pl-PL" sz="2400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41" y="1666875"/>
            <a:ext cx="3461806" cy="4537155"/>
          </a:xfrm>
        </p:spPr>
      </p:pic>
    </p:spTree>
    <p:extLst>
      <p:ext uri="{BB962C8B-B14F-4D97-AF65-F5344CB8AC3E}">
        <p14:creationId xmlns:p14="http://schemas.microsoft.com/office/powerpoint/2010/main" val="134462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5764192" y="1666755"/>
            <a:ext cx="5738831" cy="412444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/>
              <a:t>POD KRZYŻEM</a:t>
            </a:r>
          </a:p>
          <a:p>
            <a:pPr marL="0" indent="0">
              <a:buNone/>
            </a:pPr>
            <a:r>
              <a:rPr lang="pl-PL" sz="2400" dirty="0"/>
              <a:t>„A obok krzyża Jezusowego stały: Matka Jego i siostra Matki Jego, Maria, żona Kleofasa, i Maria Magdalena.</a:t>
            </a:r>
            <a:r>
              <a:rPr lang="pl-PL" sz="2400" b="1" dirty="0"/>
              <a:t> </a:t>
            </a:r>
            <a:r>
              <a:rPr lang="pl-PL" sz="2400" dirty="0"/>
              <a:t>Kiedy więc Jezus ujrzał Matkę i stojącego obok Niej ucznia, którego miłował, rzekł do Matki: «Niewiasto, oto syn Twój».</a:t>
            </a:r>
            <a:r>
              <a:rPr lang="pl-PL" sz="2400" b="1" dirty="0"/>
              <a:t> </a:t>
            </a:r>
            <a:r>
              <a:rPr lang="pl-PL" sz="2400" dirty="0"/>
              <a:t>Następnie rzekł do ucznia: «Oto Matka twoja». I od tej </a:t>
            </a:r>
            <a:r>
              <a:rPr lang="pl-PL" sz="2400" dirty="0">
                <a:solidFill>
                  <a:srgbClr val="FF0000"/>
                </a:solidFill>
              </a:rPr>
              <a:t>godziny</a:t>
            </a:r>
            <a:r>
              <a:rPr lang="pl-PL" sz="2400" dirty="0"/>
              <a:t> uczeń wziął Ją do siebie” (J 19,25-27) </a:t>
            </a:r>
            <a:endParaRPr lang="pl-PL" sz="2400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41" y="1666875"/>
            <a:ext cx="3461806" cy="4124325"/>
          </a:xfrm>
        </p:spPr>
      </p:pic>
    </p:spTree>
    <p:extLst>
      <p:ext uri="{BB962C8B-B14F-4D97-AF65-F5344CB8AC3E}">
        <p14:creationId xmlns:p14="http://schemas.microsoft.com/office/powerpoint/2010/main" val="1205691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28" y="1666875"/>
            <a:ext cx="3405597" cy="4421409"/>
          </a:xfrm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5602147" y="1666755"/>
            <a:ext cx="5900876" cy="44215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200" b="1" dirty="0"/>
              <a:t>GODZINA JEZUSA </a:t>
            </a:r>
            <a:r>
              <a:rPr lang="mr-IN" sz="2200" b="1" dirty="0"/>
              <a:t>–</a:t>
            </a:r>
            <a:r>
              <a:rPr lang="pl-PL" sz="2200" b="1" dirty="0"/>
              <a:t> ZAPOWIEDŹ EUCHARYSTII</a:t>
            </a:r>
          </a:p>
          <a:p>
            <a:pPr marL="342900" indent="-342900">
              <a:buAutoNum type="arabicPeriod"/>
            </a:pPr>
            <a:r>
              <a:rPr lang="pl-PL" sz="2200" dirty="0"/>
              <a:t>Męka i śmierć uobecniane w Eucharystii Jezusa jako wywyższenie</a:t>
            </a:r>
          </a:p>
          <a:p>
            <a:pPr marL="342900" indent="-342900">
              <a:buAutoNum type="arabicPeriod"/>
            </a:pPr>
            <a:r>
              <a:rPr lang="pl-PL" sz="2200" dirty="0"/>
              <a:t>Nowe wino </a:t>
            </a:r>
          </a:p>
          <a:p>
            <a:pPr marL="342900" indent="-342900">
              <a:buAutoNum type="arabicPeriod"/>
            </a:pPr>
            <a:r>
              <a:rPr lang="pl-PL" sz="2200" dirty="0"/>
              <a:t>Nowy chleb</a:t>
            </a:r>
          </a:p>
          <a:p>
            <a:pPr marL="342900" indent="-342900">
              <a:buAutoNum type="arabicPeriod"/>
            </a:pPr>
            <a:r>
              <a:rPr lang="pl-PL" sz="2200" dirty="0"/>
              <a:t>Nowy kult</a:t>
            </a:r>
          </a:p>
          <a:p>
            <a:pPr marL="342900" indent="-342900">
              <a:buAutoNum type="arabicPeriod"/>
            </a:pPr>
            <a:r>
              <a:rPr lang="pl-PL" sz="2200" dirty="0"/>
              <a:t>Nowe słuchanie słowa Bożego</a:t>
            </a:r>
          </a:p>
          <a:p>
            <a:pPr marL="342900" indent="-342900">
              <a:buAutoNum type="arabicPeriod"/>
            </a:pPr>
            <a:r>
              <a:rPr lang="pl-PL" sz="2200" dirty="0"/>
              <a:t>Owoc obumierającego ziarna </a:t>
            </a:r>
            <a:r>
              <a:rPr lang="mr-IN" sz="2200" dirty="0"/>
              <a:t>–</a:t>
            </a:r>
            <a:r>
              <a:rPr lang="pl-PL" sz="2200" dirty="0"/>
              <a:t> chleb</a:t>
            </a:r>
          </a:p>
          <a:p>
            <a:pPr marL="342900" indent="-342900">
              <a:buAutoNum type="arabicPeriod"/>
            </a:pPr>
            <a:r>
              <a:rPr lang="pl-PL" sz="2200" dirty="0"/>
              <a:t>Chleb dla wszystkich: Żydów, Samarytan, Greków</a:t>
            </a:r>
          </a:p>
          <a:p>
            <a:pPr marL="342900" indent="-34290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21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607967" y="1666755"/>
            <a:ext cx="4895056" cy="4124445"/>
          </a:xfrm>
        </p:spPr>
        <p:txBody>
          <a:bodyPr>
            <a:norm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2000" dirty="0"/>
              <a:t>„Czyż to moja lub Twoja sprawa, Niewiasto? Czyż jeszcze nie nadeszła </a:t>
            </a:r>
            <a:r>
              <a:rPr lang="pl-PL" sz="2000" dirty="0">
                <a:solidFill>
                  <a:srgbClr val="FF0000"/>
                </a:solidFill>
              </a:rPr>
              <a:t>godzina</a:t>
            </a:r>
            <a:r>
              <a:rPr lang="pl-PL" sz="2000" dirty="0"/>
              <a:t> moja?” lub: „Jeszcze nie nadeszła </a:t>
            </a:r>
            <a:r>
              <a:rPr lang="pl-PL" sz="2000" dirty="0">
                <a:solidFill>
                  <a:srgbClr val="FF0000"/>
                </a:solidFill>
              </a:rPr>
              <a:t>godzina</a:t>
            </a:r>
            <a:r>
              <a:rPr lang="pl-PL" sz="2000" dirty="0"/>
              <a:t> moja” (J 2,4)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pl-PL" sz="2000" dirty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2000" dirty="0"/>
              <a:t>Co ma wspólnego „godzina” Jezusa z brakiem wina na weselu?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pl-PL" sz="2000" dirty="0"/>
          </a:p>
          <a:p>
            <a:pPr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2000" dirty="0"/>
              <a:t>Gdy godzina nadejdzie, Jezus postara się także o dostarczenie wina. Jest to więc jasna zapowiedź Eucharystii – wina przemienionego w krew Chrystusa, przelaną na krzyżu .</a:t>
            </a:r>
          </a:p>
        </p:txBody>
      </p:sp>
      <p:pic>
        <p:nvPicPr>
          <p:cNvPr id="7" name="Picture 2" descr="C:\PLBL\01 Galilee and the North\Galilee Hill Country\Kefar Kenna clay wedding jars, tb0402002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66754"/>
            <a:ext cx="4894262" cy="41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4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607967" y="1666755"/>
            <a:ext cx="4895056" cy="4124445"/>
          </a:xfrm>
        </p:spPr>
        <p:txBody>
          <a:bodyPr>
            <a:noAutofit/>
          </a:bodyPr>
          <a:lstStyle/>
          <a:p>
            <a:r>
              <a:rPr lang="pl-PL" sz="2000" dirty="0"/>
              <a:t>„Wierz Mi, kobieto, że nadchodzi </a:t>
            </a:r>
            <a:r>
              <a:rPr lang="pl-PL" sz="2000" dirty="0">
                <a:solidFill>
                  <a:srgbClr val="FF0000"/>
                </a:solidFill>
              </a:rPr>
              <a:t>godzina</a:t>
            </a:r>
            <a:r>
              <a:rPr lang="pl-PL" sz="2000" dirty="0"/>
              <a:t>, kiedy ani na tej górze, ani w Jerozolimie nie będziecie czcili Ojca</a:t>
            </a:r>
            <a:r>
              <a:rPr lang="mr-IN" sz="2000" dirty="0"/>
              <a:t>…</a:t>
            </a:r>
            <a:r>
              <a:rPr lang="pl-PL" sz="2000" dirty="0"/>
              <a:t> Nadchodzi jednak </a:t>
            </a:r>
            <a:r>
              <a:rPr lang="pl-PL" sz="2000" dirty="0">
                <a:solidFill>
                  <a:srgbClr val="FF0000"/>
                </a:solidFill>
              </a:rPr>
              <a:t>godzina</a:t>
            </a:r>
            <a:r>
              <a:rPr lang="pl-PL" sz="2000" dirty="0"/>
              <a:t>, owszem już jest, kiedy to prawdziwi czciciele będą oddawać cześć Ojcu w Duchu i prawdzie, a takich to czcicieli chce mieć Ojciec” (J 4,21-23)</a:t>
            </a:r>
          </a:p>
          <a:p>
            <a:r>
              <a:rPr lang="pl-PL" sz="2000" dirty="0"/>
              <a:t>Jezus zapowiada nową formę kultu, kultu „w Duchu i prawdzie”. Jaka jest najwyższa, najważniejsza forma kultu? To oczywiście Eucharystia, która przeznaczona będzie nie tylko dla Żydów, ale także dla Samarytan</a:t>
            </a:r>
          </a:p>
        </p:txBody>
      </p:sp>
      <p:pic>
        <p:nvPicPr>
          <p:cNvPr id="7" name="Pictur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1666755"/>
            <a:ext cx="4894262" cy="40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607967" y="1666755"/>
            <a:ext cx="4895056" cy="412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„Nadchodzi </a:t>
            </a:r>
            <a:r>
              <a:rPr lang="pl-PL" sz="2400" dirty="0">
                <a:solidFill>
                  <a:srgbClr val="FF0000"/>
                </a:solidFill>
              </a:rPr>
              <a:t>godzina</a:t>
            </a:r>
            <a:r>
              <a:rPr lang="pl-PL" sz="2400" dirty="0"/>
              <a:t>, nawet już jest, kiedy to umarli usłyszą głos Syna Bożego, i ci, którzy usłyszą, żyć będą... Nadchodzi bowiem </a:t>
            </a:r>
            <a:r>
              <a:rPr lang="pl-PL" sz="2400" dirty="0">
                <a:solidFill>
                  <a:srgbClr val="FF0000"/>
                </a:solidFill>
              </a:rPr>
              <a:t>godzina</a:t>
            </a:r>
            <a:r>
              <a:rPr lang="pl-PL" sz="2400" dirty="0"/>
              <a:t>, w której wszyscy, którzy spoczywają w grobach, usłyszą głos Jego:</a:t>
            </a:r>
            <a:r>
              <a:rPr lang="pl-PL" sz="2400" b="1" dirty="0"/>
              <a:t> </a:t>
            </a:r>
            <a:r>
              <a:rPr lang="pl-PL" sz="2400" dirty="0"/>
              <a:t>a ci, którzy pełnili dobre czyny, pójdą na zmartwychwstanie życia; ci, którzy pełnili złe czyny - na zmartwychwstanie potępienia” (J 5,25-29)</a:t>
            </a:r>
          </a:p>
        </p:txBody>
      </p:sp>
      <p:pic>
        <p:nvPicPr>
          <p:cNvPr id="7" name="Picture 2" descr="C:\PLBLsr\apr4\Priestly blessing during Sukkot at Western Wall, tb092302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794076"/>
            <a:ext cx="4894262" cy="39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467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03162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484310" y="1388964"/>
            <a:ext cx="10018713" cy="46877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/>
              <a:t>ZMARLI FIZYCZNIE</a:t>
            </a:r>
          </a:p>
          <a:p>
            <a:r>
              <a:rPr lang="pl-PL" dirty="0"/>
              <a:t>„poszedł ogłosić [zbawienie] nawet duchom zamkniętym w więzieniu” (1P 3,19)</a:t>
            </a:r>
          </a:p>
          <a:p>
            <a:r>
              <a:rPr lang="pl-PL" dirty="0"/>
              <a:t>„nawet umarłym głoszono Ewangelię” (1P 4,6)</a:t>
            </a:r>
          </a:p>
          <a:p>
            <a:r>
              <a:rPr lang="pl-PL" dirty="0"/>
              <a:t>„jak Jonasz był trzy dni i trzy noce we wnętrznościach wielkiej ryby, tak Syn Człowieczy będzie trzy dni i trzy noce w łonie ziemi” (Mt 12,40)</a:t>
            </a:r>
          </a:p>
          <a:p>
            <a:r>
              <a:rPr lang="pl-PL" dirty="0"/>
              <a:t>„Nie mów w sercu swoim: Któż zdoła wstąpić do nieba? - oczywiście po to, by Chrystusa stamtąd sprowadzić na ziemię, albo: Któż zstąpi do Otchłani? -</a:t>
            </a:r>
            <a:r>
              <a:rPr lang="pl-PL" b="1" dirty="0"/>
              <a:t> </a:t>
            </a:r>
            <a:r>
              <a:rPr lang="pl-PL" dirty="0"/>
              <a:t>oczywiście po to, by Chrystusa wyprowadzić spośród umarłych” (Rz 10,6-7)</a:t>
            </a:r>
          </a:p>
          <a:p>
            <a:r>
              <a:rPr lang="pl-PL" dirty="0"/>
              <a:t>„Sam bowiem Pan zstąpi z nieba na hasło i na głos archanioła, i na dźwięk trąby Bożej, a zmarli w Chrystusie powstaną pierwsi” (1Tes 4,16) </a:t>
            </a:r>
          </a:p>
        </p:txBody>
      </p:sp>
    </p:spTree>
    <p:extLst>
      <p:ext uri="{BB962C8B-B14F-4D97-AF65-F5344CB8AC3E}">
        <p14:creationId xmlns:p14="http://schemas.microsoft.com/office/powerpoint/2010/main" val="147092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703162"/>
          </a:xfrm>
        </p:spPr>
        <p:txBody>
          <a:bodyPr>
            <a:normAutofit/>
          </a:bodyPr>
          <a:lstStyle/>
          <a:p>
            <a:r>
              <a:rPr lang="pl-PL" b="1" dirty="0"/>
              <a:t>JEZUS I SAMARYTANKA (J 4,1-29)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1481559"/>
            <a:ext cx="5298452" cy="4398380"/>
          </a:xfrm>
        </p:spPr>
      </p:pic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6933235" y="1481559"/>
            <a:ext cx="4569788" cy="4490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dirty="0"/>
              <a:t>ZMARLI DUCHOWO</a:t>
            </a:r>
          </a:p>
          <a:p>
            <a:r>
              <a:rPr lang="pl-PL" sz="2000" i="1" dirty="0"/>
              <a:t>„</a:t>
            </a:r>
            <a:r>
              <a:rPr lang="pl-PL" sz="2000" dirty="0"/>
              <a:t>A Bóg, będąc bogaty w miłosierdzie, przez wielką swą miłość, jaką nas umiłował, i to nas, umarłych na skutek występków, razem z Chrystusem przywrócił do życia. Łaską bowiem jesteście zbawieni. Razem też wskrzesił i razem posadził na wyżynach niebieskich - w Chrystusie Jezusie (Ef 2,4-6) </a:t>
            </a:r>
          </a:p>
          <a:p>
            <a:r>
              <a:rPr lang="pl-PL" sz="2000" dirty="0"/>
              <a:t>nowe słuchanie Słowa </a:t>
            </a:r>
            <a:r>
              <a:rPr lang="mr-IN" sz="2000" dirty="0"/>
              <a:t>–</a:t>
            </a:r>
            <a:r>
              <a:rPr lang="pl-PL" sz="2000" dirty="0"/>
              <a:t> liturgia słowa Bożego</a:t>
            </a:r>
          </a:p>
        </p:txBody>
      </p:sp>
    </p:spTree>
    <p:extLst>
      <p:ext uri="{BB962C8B-B14F-4D97-AF65-F5344CB8AC3E}">
        <p14:creationId xmlns:p14="http://schemas.microsoft.com/office/powerpoint/2010/main" val="2102179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484310" y="1400537"/>
            <a:ext cx="10018713" cy="53359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/>
              <a:t>GODZINA JAKO ŚMIERĆ CHRYSTUSA</a:t>
            </a:r>
          </a:p>
          <a:p>
            <a:r>
              <a:rPr lang="pl-PL" dirty="0"/>
              <a:t>„Zamierzali więc Go pojmać, jednakże nikt nie podniósł na Niego ręki, ponieważ </a:t>
            </a:r>
            <a:r>
              <a:rPr lang="pl-PL" dirty="0">
                <a:solidFill>
                  <a:srgbClr val="FF0000"/>
                </a:solidFill>
              </a:rPr>
              <a:t>godzina</a:t>
            </a:r>
            <a:r>
              <a:rPr lang="pl-PL" dirty="0"/>
              <a:t> Jego jeszcze nie nadeszła” (J 7,30) </a:t>
            </a:r>
          </a:p>
          <a:p>
            <a:r>
              <a:rPr lang="pl-PL" dirty="0"/>
              <a:t>„Oto Ja sam wydaję świadectwo o sobie samym oraz świadczy o Mnie Ojciec, który Mnie posłał».</a:t>
            </a:r>
            <a:r>
              <a:rPr lang="pl-PL" b="1" dirty="0"/>
              <a:t> </a:t>
            </a:r>
            <a:r>
              <a:rPr lang="pl-PL" dirty="0"/>
              <a:t>Na to powiedzieli Mu: «Gdzie jest Twój Ojciec?» Jezus odpowiedział: «Nie znacie ani Mnie, ani Ojca mego. Gdybyście Mnie poznali, poznalibyście i Ojca mego». Słowa te wypowiedział przy skarbcu, kiedy uczył w świątyni. Mimo to nikt Go nie pojmał, gdyż </a:t>
            </a:r>
            <a:r>
              <a:rPr lang="pl-PL" dirty="0">
                <a:solidFill>
                  <a:srgbClr val="FF0000"/>
                </a:solidFill>
              </a:rPr>
              <a:t>godzina</a:t>
            </a:r>
            <a:r>
              <a:rPr lang="pl-PL" dirty="0"/>
              <a:t> Jego jeszcze nie nadeszła” (J 8,18-20). </a:t>
            </a:r>
          </a:p>
        </p:txBody>
      </p:sp>
    </p:spTree>
    <p:extLst>
      <p:ext uri="{BB962C8B-B14F-4D97-AF65-F5344CB8AC3E}">
        <p14:creationId xmlns:p14="http://schemas.microsoft.com/office/powerpoint/2010/main" val="937358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55269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JEZUS I SAMARYTANKA (J 4,1-29)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53" y="1354137"/>
            <a:ext cx="3724306" cy="4930915"/>
          </a:xfrm>
        </p:spPr>
      </p:pic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5451676" y="1354239"/>
            <a:ext cx="6051347" cy="50349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b="1" dirty="0"/>
              <a:t>GODZINA JAKO WYWYŻSZENIE JEZUSA</a:t>
            </a:r>
          </a:p>
          <a:p>
            <a:r>
              <a:rPr lang="pl-PL" sz="2000" i="1" dirty="0"/>
              <a:t>„</a:t>
            </a:r>
            <a:r>
              <a:rPr lang="pl-PL" sz="2000" dirty="0"/>
              <a:t>Nadeszła </a:t>
            </a:r>
            <a:r>
              <a:rPr lang="pl-PL" sz="2000" dirty="0">
                <a:solidFill>
                  <a:srgbClr val="FF0000"/>
                </a:solidFill>
              </a:rPr>
              <a:t>godzina</a:t>
            </a:r>
            <a:r>
              <a:rPr lang="pl-PL" sz="2000" dirty="0"/>
              <a:t>, aby został uwielbiony Syn Człowieczy.</a:t>
            </a:r>
            <a:r>
              <a:rPr lang="pl-PL" sz="2000" b="1" dirty="0"/>
              <a:t> </a:t>
            </a:r>
            <a:r>
              <a:rPr lang="pl-PL" sz="2000" dirty="0"/>
              <a:t>Zaprawdę, zaprawdę, powiadam wam: Jeżeli ziarno pszenicy wpadłszy w ziemię nie obumrze, zostanie tylko samo, ale jeżeli obumrze, przynosi owoc obfity</a:t>
            </a:r>
            <a:r>
              <a:rPr lang="mr-IN" sz="2000" dirty="0"/>
              <a:t>…</a:t>
            </a:r>
            <a:r>
              <a:rPr lang="pl-PL" sz="2000" dirty="0"/>
              <a:t> Teraz dusza moja doznała lęku i cóż mam powiedzieć? Ojcze, wybaw Mnie od tej </a:t>
            </a:r>
            <a:r>
              <a:rPr lang="pl-PL" sz="2000" dirty="0">
                <a:solidFill>
                  <a:srgbClr val="FF0000"/>
                </a:solidFill>
              </a:rPr>
              <a:t>godziny</a:t>
            </a:r>
            <a:r>
              <a:rPr lang="pl-PL" sz="2000" dirty="0"/>
              <a:t>. Nie, właśnie dlatego przyszedłem na tę </a:t>
            </a:r>
            <a:r>
              <a:rPr lang="pl-PL" sz="2000" dirty="0">
                <a:solidFill>
                  <a:srgbClr val="FF0000"/>
                </a:solidFill>
              </a:rPr>
              <a:t>godzinę</a:t>
            </a:r>
            <a:r>
              <a:rPr lang="pl-PL" sz="2000" dirty="0"/>
              <a:t>” (J 12,23-27 </a:t>
            </a:r>
            <a:r>
              <a:rPr lang="mr-IN" sz="2000" dirty="0"/>
              <a:t>–</a:t>
            </a:r>
            <a:r>
              <a:rPr lang="pl-PL" sz="2000" dirty="0"/>
              <a:t> do „bojących się Boga” Greków)</a:t>
            </a:r>
          </a:p>
          <a:p>
            <a:r>
              <a:rPr lang="pl-PL" sz="2000" i="1" dirty="0"/>
              <a:t>bar </a:t>
            </a:r>
            <a:r>
              <a:rPr lang="mr-IN" sz="2000" dirty="0"/>
              <a:t>–</a:t>
            </a:r>
            <a:r>
              <a:rPr lang="pl-PL" sz="2000" dirty="0"/>
              <a:t> „syn” i „ziarno”</a:t>
            </a:r>
          </a:p>
          <a:p>
            <a:r>
              <a:rPr lang="pl-PL" sz="2000" dirty="0"/>
              <a:t>”owoc” ziarna - chleb</a:t>
            </a:r>
          </a:p>
        </p:txBody>
      </p:sp>
    </p:spTree>
    <p:extLst>
      <p:ext uri="{BB962C8B-B14F-4D97-AF65-F5344CB8AC3E}">
        <p14:creationId xmlns:p14="http://schemas.microsoft.com/office/powerpoint/2010/main" val="241989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853633"/>
          </a:xfrm>
        </p:spPr>
        <p:txBody>
          <a:bodyPr/>
          <a:lstStyle/>
          <a:p>
            <a:r>
              <a:rPr lang="pl-PL" b="1" dirty="0"/>
              <a:t>JEZUS I SAMARYTANKA (J 4,1-29)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5903089" y="1666755"/>
            <a:ext cx="5599934" cy="44794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/>
              <a:t>W WIECZERNIKU</a:t>
            </a:r>
          </a:p>
          <a:p>
            <a:r>
              <a:rPr lang="pl-PL" sz="2400" dirty="0"/>
              <a:t>„Jezus wiedząc, że nadeszła Jego </a:t>
            </a:r>
            <a:r>
              <a:rPr lang="pl-PL" sz="2400" dirty="0">
                <a:solidFill>
                  <a:srgbClr val="FF0000"/>
                </a:solidFill>
              </a:rPr>
              <a:t>godzina</a:t>
            </a:r>
            <a:r>
              <a:rPr lang="pl-PL" sz="2400" dirty="0"/>
              <a:t> przejścia z tego świata do Ojca, umiłowawszy swoich na świecie, do końca ich umiłował” (J 13,1) </a:t>
            </a:r>
          </a:p>
          <a:p>
            <a:r>
              <a:rPr lang="pl-PL" sz="2400" dirty="0"/>
              <a:t>aspekt liturgiczny: Jezus umywa uczniom nogi i ustanawia Eucharystię  </a:t>
            </a:r>
          </a:p>
          <a:p>
            <a:r>
              <a:rPr lang="pl-PL" sz="2400" dirty="0"/>
              <a:t>„Ojcze, nadeszła </a:t>
            </a:r>
            <a:r>
              <a:rPr lang="pl-PL" sz="2400" dirty="0">
                <a:solidFill>
                  <a:srgbClr val="FF0000"/>
                </a:solidFill>
              </a:rPr>
              <a:t>godzina</a:t>
            </a:r>
            <a:r>
              <a:rPr lang="pl-PL" sz="2400" dirty="0"/>
              <a:t>. Otocz swego Syna chwałą” (J 17,1)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95" y="1666875"/>
            <a:ext cx="3633698" cy="4329113"/>
          </a:xfrm>
        </p:spPr>
      </p:pic>
    </p:spTree>
    <p:extLst>
      <p:ext uri="{BB962C8B-B14F-4D97-AF65-F5344CB8AC3E}">
        <p14:creationId xmlns:p14="http://schemas.microsoft.com/office/powerpoint/2010/main" val="19285625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1056</Words>
  <Application>Microsoft Office PowerPoint</Application>
  <PresentationFormat>Panoramiczny</PresentationFormat>
  <Paragraphs>61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Calisto MT</vt:lpstr>
      <vt:lpstr>Corbel</vt:lpstr>
      <vt:lpstr>Paralaksa</vt:lpstr>
      <vt:lpstr>CZWARTKOWE WIECZORY Z BIBLIĄ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  <vt:lpstr>JEZUS I SAMARYTANKA (J 4,1-29)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CZWARTKOWE WIECZORY Z BIBLIĄ</dc:title>
  <dc:creator>Agnieszka Kępowicz</dc:creator>
  <cp:lastModifiedBy>Agnieszka Kępowicz</cp:lastModifiedBy>
  <cp:revision>1</cp:revision>
  <dcterms:created xsi:type="dcterms:W3CDTF">2023-10-20T15:48:48Z</dcterms:created>
  <dcterms:modified xsi:type="dcterms:W3CDTF">2023-10-20T15:49:29Z</dcterms:modified>
</cp:coreProperties>
</file>