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19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994B99-3CE5-6302-B1AE-78CF137B4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E1FD533-2671-F368-6213-EC615EA86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7A85C0-3FE0-E60A-A65D-37E7CE98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17.02.2024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0D0F5D0-59FE-A3BA-49D5-9AFC771B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BA52EC-8146-4E0E-BA93-8E64E439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1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65D9FE-6298-461F-E49C-DBD97DF7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9B7C42F-8AC1-4967-2026-4742167E6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707F4F-CC4E-3BF2-291C-E236D927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17.02.2024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23181A-3FF4-E354-C0F3-883C068F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936B5B-3A45-C568-9268-19FAD5A7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11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EE047D6-3210-0204-6510-A86F8CFA1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2569B08-52F9-AA48-7FD4-AC36EE3DA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AD4F72-8C14-F438-819E-01574EC2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17.02.2024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9CBEBB-E408-3910-92C7-93272C59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CEB90C-9C1E-85AA-6CFE-99A51208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269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3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86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1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3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89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31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35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FDA90E-3F70-F740-E249-AF4DF5BB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8768AF-7945-8AFC-121D-178A4A42B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25E81A-5E60-A7A2-B5B4-B9845EB4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17.02.2024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0FD586-3B20-5B29-128F-195A922D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0B9C1F-96BB-2038-ACFA-BBD90211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5599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87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9461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9518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9833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444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6521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3772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18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9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CD95C7-4B05-B72F-153B-205FC548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D10E67-E5F2-6533-6882-588BE3AA6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ED97582-9CEB-BEA7-3256-A465A5CF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17.02.2024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5BB850-3115-E424-B697-07357A04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67BEA4-1670-5EBE-50BB-ADB46809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867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6E38A5-1ECC-9EDA-A383-EAE41F07B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1682B3-F966-6B8F-3C21-A64831FAC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99C098-8649-1C68-2507-E9668A0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B8A6DA1-5E13-8D5F-9E7F-DB8DEEDC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17.02.2024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BEEAE81-B71F-755B-4391-1E295139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A475E7-EE84-658A-7128-19FD9B98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43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904F33-C6B6-948F-9118-AA4590CBE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9F26EA5-3BC1-2A60-17A1-DD5453169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8081BFA-4C0D-270E-D9D2-D83EC0CAB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DD0DF6D-1EEA-C486-5D62-616D8A5A1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00B979A-E449-7B09-8505-E53F11BCD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31F80A0-AA24-EFB0-7796-B0C0F4D1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17.02.2024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8304743-2577-9620-3A4D-551825D20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CDB5E10-A8CC-3C47-8978-C2D5CF8B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536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5EB6D8-DF97-2A0F-8D49-494C6BC2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56BD48C-97AA-84C4-C415-6EE1146A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17.02.2024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0FCDD32-E62C-188B-A666-FDE4C09A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9F68DBA-8855-562C-910D-FE5FA13B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2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86571B4-B85C-50F1-36EC-A808E8D1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17.02.2024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6BBB34C-E2E6-ECEB-8A3E-69171522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EC4CC8-73BB-42A1-FFC3-9F19A0C3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459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F7B9CC-85BE-262C-A7DE-5813C4AB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9D4097-FE60-5962-3503-B17052C38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B85F67-6517-98E8-BC7D-284A21A80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4478C44-18E2-30B5-AA4B-BF9652209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17.02.2024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1B6153E-B60D-98E5-8298-59FF7DD8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8B5D58B-27FA-9B4E-E51C-E5496123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98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441B0E-FC24-86BC-0145-BF78FC18E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15FE529-DB3A-06C3-028A-9B0CFC918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9AA4AAF-4273-5C68-C0BC-A66579578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3CBDA51-673D-77A8-267D-471EB491A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818D-B94F-4BD1-8CCC-274F6DC96DC8}" type="datetimeFigureOut">
              <a:rPr lang="pl-PL" smtClean="0"/>
              <a:t>17.02.2024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9420E2F-0A44-C3B2-AAF1-7A2673FD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E4E3F30-0D1E-645A-D0EB-77A967A1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291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7D30B5C-BB65-7AE5-F635-6D68B0E4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9D904A-2685-6387-61A4-41BC15FB6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2D13A8-1258-D1B9-994E-264A34FF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8818D-B94F-4BD1-8CCC-274F6DC96DC8}" type="datetimeFigureOut">
              <a:rPr lang="pl-PL" smtClean="0"/>
              <a:t>17.02.2024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E14ACB-6109-D6AA-8154-0B73349E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2A5467-17E2-7BBD-C3DF-E5A2E891D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67BBB-9833-431F-BDA9-DFE5B73076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628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8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37BB64-C5B1-4CF3-ABA4-3B9912060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  <a:t>CZWARTKOWE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  <a:t>WIECZORY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miri Quran" panose="00000500000000000000" pitchFamily="2" charset="-78"/>
              </a:rPr>
              <a:t>Z BIBLIĄ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D78F50-5422-CC8E-A4B4-D51666822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337" y="4714725"/>
            <a:ext cx="6987645" cy="1388534"/>
          </a:xfrm>
        </p:spPr>
        <p:txBody>
          <a:bodyPr>
            <a:noAutofit/>
          </a:bodyPr>
          <a:lstStyle/>
          <a:p>
            <a:r>
              <a:rPr lang="pl-PL" sz="4000" b="1" dirty="0">
                <a:latin typeface="Calisto MT" panose="02040603050505030304" pitchFamily="18" charset="0"/>
              </a:rPr>
              <a:t>Ewangelia według św. Jana</a:t>
            </a:r>
          </a:p>
          <a:p>
            <a:endParaRPr lang="pl-PL" sz="1200" b="1" dirty="0">
              <a:latin typeface="Calisto MT" panose="02040603050505030304" pitchFamily="18" charset="0"/>
            </a:endParaRPr>
          </a:p>
          <a:p>
            <a:r>
              <a:rPr lang="pl-PL" sz="4000" b="1" dirty="0">
                <a:latin typeface="Calisto MT" panose="02040603050505030304" pitchFamily="18" charset="0"/>
              </a:rPr>
              <a:t>Konferencja 20</a:t>
            </a:r>
          </a:p>
        </p:txBody>
      </p:sp>
    </p:spTree>
    <p:extLst>
      <p:ext uri="{BB962C8B-B14F-4D97-AF65-F5344CB8AC3E}">
        <p14:creationId xmlns:p14="http://schemas.microsoft.com/office/powerpoint/2010/main" val="3354851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b="1" dirty="0">
                <a:solidFill>
                  <a:schemeClr val="bg1"/>
                </a:solidFill>
              </a:rPr>
              <a:t>OCZYSZCZENIE ŚWIĄTYNI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441" y="1825625"/>
            <a:ext cx="3037655" cy="4351338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43737" y="1825625"/>
            <a:ext cx="7210063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bg1"/>
                </a:solidFill>
              </a:rPr>
              <a:t>„Powiedzieli do Niego Żydzi: «Czterdzieści sześć lat budowano tę świątynię, a Ty ją wzniesiesz w przeciągu trzech dni?».</a:t>
            </a:r>
            <a:r>
              <a:rPr lang="pl-PL" sz="3200" b="1" dirty="0">
                <a:solidFill>
                  <a:schemeClr val="bg1"/>
                </a:solidFill>
              </a:rPr>
              <a:t> </a:t>
            </a:r>
            <a:r>
              <a:rPr lang="pl-PL" sz="3200" dirty="0">
                <a:solidFill>
                  <a:schemeClr val="bg1"/>
                </a:solidFill>
              </a:rPr>
              <a:t>On zaś mówił o świątyni swego ciała” (J 2,20-21)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bg1"/>
                </a:solidFill>
              </a:rPr>
              <a:t>Zburzenie świątyni to śmierć brata. Teraz Jezus spełnia obowiązek lewiratu</a:t>
            </a:r>
          </a:p>
          <a:p>
            <a:pPr marL="514350" indent="-514350">
              <a:buFont typeface="+mj-lt"/>
              <a:buAutoNum type="arabicPeriod"/>
            </a:pPr>
            <a:endParaRPr lang="pl-PL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3200" dirty="0">
                <a:solidFill>
                  <a:schemeClr val="bg1"/>
                </a:solidFill>
              </a:rPr>
              <a:t>JEZUS BIERZE ZA ŻONĘ IZRAEL</a:t>
            </a:r>
          </a:p>
        </p:txBody>
      </p:sp>
    </p:spTree>
    <p:extLst>
      <p:ext uri="{BB962C8B-B14F-4D97-AF65-F5344CB8AC3E}">
        <p14:creationId xmlns:p14="http://schemas.microsoft.com/office/powerpoint/2010/main" val="25433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JAN CHRZCICIEL </a:t>
            </a:r>
            <a:r>
              <a:rPr lang="mr-IN" b="1" dirty="0">
                <a:solidFill>
                  <a:schemeClr val="bg1"/>
                </a:solidFill>
              </a:rPr>
              <a:t>–</a:t>
            </a:r>
            <a:r>
              <a:rPr lang="pl-PL" b="1" dirty="0">
                <a:solidFill>
                  <a:schemeClr val="bg1"/>
                </a:solidFill>
              </a:rPr>
              <a:t> PRZYJACIEL OBLUBIEŃCA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03741"/>
            <a:ext cx="2889250" cy="4195105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062715" y="1825625"/>
            <a:ext cx="7291086" cy="4351338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„Ten, kto ma oblubienicę, jest oblubieńcem; a przyjaciel oblubieńca, który stoi i słucha go, doznaje najwyższej radości na głos oblubieńca” (J 3,29)</a:t>
            </a:r>
          </a:p>
          <a:p>
            <a:r>
              <a:rPr lang="pl-PL" dirty="0">
                <a:solidFill>
                  <a:schemeClr val="bg1"/>
                </a:solidFill>
              </a:rPr>
              <a:t>Jan wskazuje Jezusa swoim uczniom, a ci z Nim pozostają, co przypomina orszak ślubny</a:t>
            </a:r>
          </a:p>
          <a:p>
            <a:r>
              <a:rPr lang="pl-PL" dirty="0">
                <a:solidFill>
                  <a:schemeClr val="bg1"/>
                </a:solidFill>
              </a:rPr>
              <a:t>Godzina 10.00 to czas przysięgi małżeńskiej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chemeClr val="bg1"/>
                </a:solidFill>
              </a:rPr>
              <a:t>SAMARYTANKA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pl-PL" sz="3600" dirty="0">
                <a:solidFill>
                  <a:schemeClr val="bg1"/>
                </a:solidFill>
              </a:rPr>
              <a:t>Sługa Izaaka i Rebeka (Rdz 24,10-54)</a:t>
            </a:r>
          </a:p>
          <a:p>
            <a:pPr marL="342900" indent="-342900">
              <a:buAutoNum type="arabicPeriod"/>
            </a:pPr>
            <a:r>
              <a:rPr lang="pl-PL" sz="3600" dirty="0">
                <a:solidFill>
                  <a:schemeClr val="bg1"/>
                </a:solidFill>
              </a:rPr>
              <a:t>Jakub i Rachela (Rdz 29,2-19)</a:t>
            </a:r>
          </a:p>
          <a:p>
            <a:pPr marL="342900" indent="-342900">
              <a:buAutoNum type="arabicPeriod"/>
            </a:pPr>
            <a:r>
              <a:rPr lang="pl-PL" sz="3600" dirty="0">
                <a:solidFill>
                  <a:schemeClr val="bg1"/>
                </a:solidFill>
              </a:rPr>
              <a:t>Mojżesz i </a:t>
            </a:r>
            <a:r>
              <a:rPr lang="pl-PL" sz="3600" dirty="0" err="1">
                <a:solidFill>
                  <a:schemeClr val="bg1"/>
                </a:solidFill>
              </a:rPr>
              <a:t>Sefora</a:t>
            </a:r>
            <a:r>
              <a:rPr lang="pl-PL" sz="3600" dirty="0">
                <a:solidFill>
                  <a:schemeClr val="bg1"/>
                </a:solidFill>
              </a:rPr>
              <a:t> (Wj 2,15-22)</a:t>
            </a:r>
          </a:p>
          <a:p>
            <a:pPr marL="342900" indent="-342900">
              <a:buAutoNum type="arabicPeriod"/>
            </a:pPr>
            <a:endParaRPr lang="pl-PL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3600" dirty="0">
                <a:solidFill>
                  <a:schemeClr val="bg1"/>
                </a:solidFill>
              </a:rPr>
              <a:t>JEZUS OBLUBIEŃCEM</a:t>
            </a:r>
          </a:p>
          <a:p>
            <a:endParaRPr lang="pl-PL" dirty="0"/>
          </a:p>
        </p:txBody>
      </p:sp>
      <p:pic>
        <p:nvPicPr>
          <p:cNvPr id="5" name="Picture 2" descr="C:\Users\Public\_Bethany\john4plus\Nazareth Village well, tb0527041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5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</a:rPr>
              <a:t>OD KANY DO KANY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790" y="1825625"/>
            <a:ext cx="2732919" cy="4351338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79403" y="1825625"/>
            <a:ext cx="6874397" cy="435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b="1" dirty="0">
                <a:solidFill>
                  <a:schemeClr val="bg1"/>
                </a:solidFill>
              </a:rPr>
              <a:t>„</a:t>
            </a:r>
            <a:r>
              <a:rPr lang="pl-PL" dirty="0">
                <a:solidFill>
                  <a:schemeClr val="bg1"/>
                </a:solidFill>
              </a:rPr>
              <a:t>Następnie przybył powtórnie do Kany Galilejskiej, gdzie przedtem przemienił wodę w wino” (J 4,46)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Wiara Maryi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Wiara pielgrzymów: „Kiedy zaś przebywał w Jerozolimie w czasie Paschy, w dniu świątecznym, wielu uwierzyło w imię Jego” (J 2,23)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Wiara Nikodema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pl-PL" dirty="0">
                <a:solidFill>
                  <a:schemeClr val="bg1"/>
                </a:solidFill>
              </a:rPr>
              <a:t> zaczątek wiary („aby każdy, kto w Niego wierzy, nie zginął” (J 3,16)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Wiara Samarytan: „Wielu Samarytan z owego miasta zaczęło w Niego wierzyć dzięki słowu kobiety” (J 4, 39)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Wiara dworzanina: „Uwierzył człowiek słowu, które Jezus powiedział do niego” (J 4,50)</a:t>
            </a:r>
          </a:p>
          <a:p>
            <a:pPr marL="514350" indent="-514350">
              <a:buFont typeface="+mj-lt"/>
              <a:buAutoNum type="arabicPeriod"/>
            </a:pPr>
            <a:endParaRPr lang="pl-P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OBLUBIENICA CHRYSTUSA </a:t>
            </a:r>
            <a:r>
              <a:rPr lang="mr-IN" b="1" dirty="0">
                <a:solidFill>
                  <a:schemeClr val="bg1"/>
                </a:solidFill>
              </a:rPr>
              <a:t>–</a:t>
            </a:r>
            <a:r>
              <a:rPr lang="pl-PL" b="1" dirty="0">
                <a:solidFill>
                  <a:schemeClr val="bg1"/>
                </a:solidFill>
              </a:rPr>
              <a:t> WIERZĄCY W NIEGO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9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821803"/>
            <a:ext cx="9144000" cy="2688160"/>
          </a:xfrm>
        </p:spPr>
        <p:txBody>
          <a:bodyPr>
            <a:noAutofit/>
          </a:bodyPr>
          <a:lstStyle/>
          <a:p>
            <a:r>
              <a:rPr lang="pl-PL" sz="9600" b="1" dirty="0">
                <a:solidFill>
                  <a:schemeClr val="bg1"/>
                </a:solidFill>
              </a:rPr>
              <a:t>JEZUS OBLUBIENIEC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pl-PL" sz="8000" b="1" dirty="0">
              <a:solidFill>
                <a:schemeClr val="bg1"/>
              </a:solidFill>
            </a:endParaRPr>
          </a:p>
          <a:p>
            <a:r>
              <a:rPr lang="pl-PL" sz="8000" dirty="0">
                <a:solidFill>
                  <a:schemeClr val="bg1"/>
                </a:solidFill>
              </a:rPr>
              <a:t>(J 1 </a:t>
            </a:r>
            <a:r>
              <a:rPr lang="mr-IN" sz="8000" dirty="0">
                <a:solidFill>
                  <a:schemeClr val="bg1"/>
                </a:solidFill>
              </a:rPr>
              <a:t>–</a:t>
            </a:r>
            <a:r>
              <a:rPr lang="pl-PL" sz="8000" dirty="0">
                <a:solidFill>
                  <a:schemeClr val="bg1"/>
                </a:solidFill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148379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SANDAŁ OBLUBIEŃCA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217" y="1690688"/>
            <a:ext cx="3201272" cy="4351338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99322" y="1825625"/>
            <a:ext cx="6654478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„Nie jestem godzien odwiązać rzemyka u Jego sandała” (J 1,27)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Lewirat: „Jeśli będzie obstawał przy swoim i powie: «Nie chcę jej poślubić»,</a:t>
            </a:r>
            <a:r>
              <a:rPr lang="pl-PL" b="1" dirty="0">
                <a:solidFill>
                  <a:schemeClr val="bg1"/>
                </a:solidFill>
              </a:rPr>
              <a:t> </a:t>
            </a:r>
            <a:r>
              <a:rPr lang="pl-PL" dirty="0">
                <a:solidFill>
                  <a:schemeClr val="bg1"/>
                </a:solidFill>
              </a:rPr>
              <a:t>pójdzie do niego bratowa na oczach starszych, zdejmie mu sandał z nogi, plunie mu w twarz i powie: «Tak się postępuje z człowiekiem, który nie chce odbudować domu swego brata»” (Pwt 25,8-9)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Jan Chrzciciel mówi: „Nie jestem godzien, aby mnie nazywano Oblubieńcem Kościoła” (Tomasz z Akwinu)</a:t>
            </a:r>
          </a:p>
          <a:p>
            <a:pPr marL="514350" indent="-514350">
              <a:buFont typeface="+mj-lt"/>
              <a:buAutoNum type="arabicPeriod"/>
            </a:pPr>
            <a:endParaRPr lang="pl-P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CHRYSTUS JEST OBLUBIEŃCEM</a:t>
            </a:r>
          </a:p>
        </p:txBody>
      </p:sp>
    </p:spTree>
    <p:extLst>
      <p:ext uri="{BB962C8B-B14F-4D97-AF65-F5344CB8AC3E}">
        <p14:creationId xmlns:p14="http://schemas.microsoft.com/office/powerpoint/2010/main" val="128645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b="1" dirty="0">
                <a:solidFill>
                  <a:schemeClr val="bg1"/>
                </a:solidFill>
              </a:rPr>
              <a:t>PUSTYNIA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39" y="1825625"/>
            <a:ext cx="3074622" cy="4351338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305782" y="1825625"/>
            <a:ext cx="704801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„Jam głos wołającego na pustyni” (J 1,28)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„Dlatego chcę ją przynęcić, na pustynię ją wyprowadzi i mówić jej do serca” (Oz 2,16)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„Pamiętam wierność twej młodości, miłość twego narzeczeństwa, kiedy chodziłaś za Mną na pustyni” (Jr 2,2)</a:t>
            </a:r>
          </a:p>
          <a:p>
            <a:pPr marL="514350" indent="-514350">
              <a:buFont typeface="+mj-lt"/>
              <a:buAutoNum type="arabicPeriod"/>
            </a:pPr>
            <a:endParaRPr lang="pl-P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CHRZCICIEL GROMADZI NA PUSTYNI OBLUBIENICĘ CHRYSTUSA</a:t>
            </a:r>
          </a:p>
        </p:txBody>
      </p:sp>
    </p:spTree>
    <p:extLst>
      <p:ext uri="{BB962C8B-B14F-4D97-AF65-F5344CB8AC3E}">
        <p14:creationId xmlns:p14="http://schemas.microsoft.com/office/powerpoint/2010/main" val="118165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b="1" dirty="0">
                <a:solidFill>
                  <a:schemeClr val="bg1"/>
                </a:solidFill>
              </a:rPr>
              <a:t>MĄŻ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25625"/>
            <a:ext cx="3270250" cy="4004955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340506" y="1825625"/>
            <a:ext cx="7013294" cy="4351338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Dwuznaczność terminu </a:t>
            </a:r>
            <a:r>
              <a:rPr lang="pl-PL" i="1" dirty="0" err="1">
                <a:solidFill>
                  <a:schemeClr val="bg1"/>
                </a:solidFill>
              </a:rPr>
              <a:t>aner</a:t>
            </a:r>
            <a:r>
              <a:rPr lang="pl-PL" dirty="0">
                <a:solidFill>
                  <a:schemeClr val="bg1"/>
                </a:solidFill>
              </a:rPr>
              <a:t>: „Po mnie przyjdzie Mąż, który mnie przewyższył godnością” (J 1,30)</a:t>
            </a:r>
          </a:p>
          <a:p>
            <a:r>
              <a:rPr lang="pl-PL" dirty="0">
                <a:solidFill>
                  <a:schemeClr val="bg1"/>
                </a:solidFill>
              </a:rPr>
              <a:t>Wygnańcy w Babilonii sądzili, że są porzuceni przez Boga: „Bo liczniejsi są synowie porzuconej niż synowie mającej męża” (Iz 54,1)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CHRZCICIEL WSKAZUJE JEROZOLIMIE MĘŻA </a:t>
            </a:r>
          </a:p>
        </p:txBody>
      </p:sp>
    </p:spTree>
    <p:extLst>
      <p:ext uri="{BB962C8B-B14F-4D97-AF65-F5344CB8AC3E}">
        <p14:creationId xmlns:p14="http://schemas.microsoft.com/office/powerpoint/2010/main" val="151175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UCZNIOWIE JEZUSA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JAKO PRZYJACIELE OBLUBIEŃCA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96702"/>
            <a:ext cx="3224213" cy="4209184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36334" y="1825625"/>
            <a:ext cx="7117466" cy="4351338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chemeClr val="bg1"/>
                </a:solidFill>
              </a:rPr>
              <a:t>„Jednym z dwóch, którzy to usłyszeli od Jana i poszli za Nim, był Andrzej, brat Szymona Piotra.</a:t>
            </a:r>
            <a:r>
              <a:rPr lang="pl-PL" b="1" dirty="0">
                <a:solidFill>
                  <a:schemeClr val="bg1"/>
                </a:solidFill>
              </a:rPr>
              <a:t> </a:t>
            </a:r>
            <a:r>
              <a:rPr lang="pl-PL" dirty="0">
                <a:solidFill>
                  <a:schemeClr val="bg1"/>
                </a:solidFill>
              </a:rPr>
              <a:t>Ten spotkał najpierw swego brata i rzekł do niego: «Znaleźliśmy Mesjasza» - to znaczy: Chrystusa.</a:t>
            </a:r>
            <a:r>
              <a:rPr lang="pl-PL" b="1" dirty="0">
                <a:solidFill>
                  <a:schemeClr val="bg1"/>
                </a:solidFill>
              </a:rPr>
              <a:t> </a:t>
            </a:r>
            <a:r>
              <a:rPr lang="pl-PL" dirty="0">
                <a:solidFill>
                  <a:schemeClr val="bg1"/>
                </a:solidFill>
              </a:rPr>
              <a:t>I przyprowadził go do Jezusa” (J 1,39-41)</a:t>
            </a:r>
          </a:p>
          <a:p>
            <a:r>
              <a:rPr lang="pl-PL" dirty="0">
                <a:solidFill>
                  <a:schemeClr val="bg1"/>
                </a:solidFill>
              </a:rPr>
              <a:t>„Filip spotkał </a:t>
            </a:r>
            <a:r>
              <a:rPr lang="pl-PL" dirty="0" err="1">
                <a:solidFill>
                  <a:schemeClr val="bg1"/>
                </a:solidFill>
              </a:rPr>
              <a:t>Natanaela</a:t>
            </a:r>
            <a:r>
              <a:rPr lang="pl-PL" dirty="0">
                <a:solidFill>
                  <a:schemeClr val="bg1"/>
                </a:solidFill>
              </a:rPr>
              <a:t> i powiedział do niego: «Znaleźliśmy Tego, o którym pisał Mojżesz w Prawie i Prorocy - Jezusa, syna Józefa z Nazaretu»” (J 1,45)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PRZYJACIEL OBLUBIEŃCA PRZYPROWADZA OBLUBIENICĘ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477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chemeClr val="bg1"/>
                </a:solidFill>
              </a:rPr>
              <a:t>CHRZEST JANOWY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00" y="1825625"/>
            <a:ext cx="2973537" cy="4351338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051139" y="1825625"/>
            <a:ext cx="7302661" cy="435133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„Działo się to w Betanii, po drugiej stronie Jordanu, gdzie Jan udzielał chrztu” (J 1,28)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Każda panna młoda  przed zamążpójściem zobowiązana była do kąpieli rytualnej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„Mężowie miłujcie żony, bo i Chrystus umiłował Kościół i wydał za niego samego siebie,</a:t>
            </a:r>
            <a:r>
              <a:rPr lang="pl-PL" b="1" dirty="0">
                <a:solidFill>
                  <a:schemeClr val="bg1"/>
                </a:solidFill>
              </a:rPr>
              <a:t> </a:t>
            </a:r>
            <a:r>
              <a:rPr lang="pl-PL" dirty="0">
                <a:solidFill>
                  <a:schemeClr val="bg1"/>
                </a:solidFill>
              </a:rPr>
              <a:t>aby go uświęcić, oczyściwszy obmyciem wodą” (Ef 5,25-26)</a:t>
            </a:r>
          </a:p>
          <a:p>
            <a:pPr marL="514350" indent="-514350">
              <a:buFont typeface="+mj-lt"/>
              <a:buAutoNum type="arabicPeriod"/>
            </a:pPr>
            <a:endParaRPr lang="pl-P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CHRZEST TO ZAŚLUBINY WIERNEGO Z CHRYSTUSEM</a:t>
            </a:r>
          </a:p>
        </p:txBody>
      </p:sp>
    </p:spTree>
    <p:extLst>
      <p:ext uri="{BB962C8B-B14F-4D97-AF65-F5344CB8AC3E}">
        <p14:creationId xmlns:p14="http://schemas.microsoft.com/office/powerpoint/2010/main" val="1033709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chemeClr val="bg1"/>
                </a:solidFill>
              </a:rPr>
              <a:t>WESELE W KANIE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95359"/>
            <a:ext cx="2889250" cy="4011869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77519" y="1825625"/>
            <a:ext cx="7476281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Obowiązkiem pana młodego było dostarczenie wina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Wino jest oznaką miłości między oblubieńcem i oblubienicą: „Powiodłabym cię i wprowadziła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w dom matki mej, która mię wychowała;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napoiłabym cię winem korzennym,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moszczem z granatów” (</a:t>
            </a:r>
            <a:r>
              <a:rPr lang="pl-PL" dirty="0" err="1">
                <a:solidFill>
                  <a:schemeClr val="bg1"/>
                </a:solidFill>
              </a:rPr>
              <a:t>Pnp</a:t>
            </a:r>
            <a:r>
              <a:rPr lang="pl-PL" dirty="0">
                <a:solidFill>
                  <a:schemeClr val="bg1"/>
                </a:solidFill>
              </a:rPr>
              <a:t> 8,2)</a:t>
            </a:r>
          </a:p>
          <a:p>
            <a:pPr marL="514350" indent="-514350">
              <a:buFont typeface="+mj-lt"/>
              <a:buAutoNum type="arabicPeriod"/>
            </a:pPr>
            <a:endParaRPr lang="pl-P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JEZUS KOCHA OBLUBIENICĘ DOSTARCZAJĄC I PIJĄC Z NIĄ WINO</a:t>
            </a:r>
          </a:p>
        </p:txBody>
      </p:sp>
    </p:spTree>
    <p:extLst>
      <p:ext uri="{BB962C8B-B14F-4D97-AF65-F5344CB8AC3E}">
        <p14:creationId xmlns:p14="http://schemas.microsoft.com/office/powerpoint/2010/main" val="1883231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chemeClr val="bg1"/>
                </a:solidFill>
              </a:rPr>
              <a:t>DZIEŃ TRZECI</a:t>
            </a:r>
            <a:endParaRPr lang="pl-PL" sz="5400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42055"/>
            <a:ext cx="2727325" cy="4118477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54370" y="1825625"/>
            <a:ext cx="749943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Wesela we wtorki - nawiązanie do stworzenia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Chwała Pana pojawiła się na Synaju trzeciego dnia: „dnia trzeciego zstąpi Pan na oczach całego ludu na górę Synaj” (Wj 19,11)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Formuła przymierza a formuła małżeńska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Ślubowanie małżeńskie w trzecim dniu wesela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Dwuznaczność terminu </a:t>
            </a:r>
            <a:r>
              <a:rPr lang="pl-PL" i="1" dirty="0" err="1">
                <a:solidFill>
                  <a:schemeClr val="bg1"/>
                </a:solidFill>
              </a:rPr>
              <a:t>gyne</a:t>
            </a:r>
            <a:endParaRPr lang="pl-PL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Maryja jako nowa Ewa</a:t>
            </a:r>
          </a:p>
          <a:p>
            <a:pPr marL="514350" indent="-514350">
              <a:buFont typeface="+mj-lt"/>
              <a:buAutoNum type="arabicPeriod"/>
            </a:pPr>
            <a:endParaRPr lang="pl-P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W KANIE ODBYWA SIĘ WESELE JEZUSA</a:t>
            </a:r>
          </a:p>
        </p:txBody>
      </p:sp>
    </p:spTree>
    <p:extLst>
      <p:ext uri="{BB962C8B-B14F-4D97-AF65-F5344CB8AC3E}">
        <p14:creationId xmlns:p14="http://schemas.microsoft.com/office/powerpoint/2010/main" val="25653339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761</Words>
  <Application>Microsoft Office PowerPoint</Application>
  <PresentationFormat>Panoramiczny</PresentationFormat>
  <Paragraphs>73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Calisto MT</vt:lpstr>
      <vt:lpstr>Corbel</vt:lpstr>
      <vt:lpstr>1_Motyw pakietu Office</vt:lpstr>
      <vt:lpstr>Paralaksa</vt:lpstr>
      <vt:lpstr>CZWARTKOWE WIECZORY Z BIBLIĄ</vt:lpstr>
      <vt:lpstr>JEZUS OBLUBIENIEC</vt:lpstr>
      <vt:lpstr>SANDAŁ OBLUBIEŃCA</vt:lpstr>
      <vt:lpstr>PUSTYNIA</vt:lpstr>
      <vt:lpstr>MĄŻ</vt:lpstr>
      <vt:lpstr>UCZNIOWIE JEZUSA  JAKO PRZYJACIELE OBLUBIEŃCA</vt:lpstr>
      <vt:lpstr>CHRZEST JANOWY</vt:lpstr>
      <vt:lpstr>WESELE W KANIE</vt:lpstr>
      <vt:lpstr>DZIEŃ TRZECI</vt:lpstr>
      <vt:lpstr>OCZYSZCZENIE ŚWIĄTYNI</vt:lpstr>
      <vt:lpstr>JAN CHRZCICIEL – PRZYJACIEL OBLUBIEŃCA</vt:lpstr>
      <vt:lpstr>SAMARYTANKA</vt:lpstr>
      <vt:lpstr>OD KANY DO KANY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CZWARTKOWE WIECZORY Z BIBLIĄ</dc:title>
  <dc:creator>Agnieszka Kępowicz</dc:creator>
  <cp:lastModifiedBy>Agnieszka Kępowicz</cp:lastModifiedBy>
  <cp:revision>2</cp:revision>
  <dcterms:created xsi:type="dcterms:W3CDTF">2024-02-16T23:00:54Z</dcterms:created>
  <dcterms:modified xsi:type="dcterms:W3CDTF">2024-02-17T00:00:36Z</dcterms:modified>
</cp:coreProperties>
</file>