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19" r:id="rId3"/>
    <p:sldId id="293" r:id="rId4"/>
    <p:sldId id="301" r:id="rId5"/>
    <p:sldId id="302" r:id="rId6"/>
    <p:sldId id="303" r:id="rId7"/>
    <p:sldId id="306" r:id="rId8"/>
    <p:sldId id="307" r:id="rId9"/>
    <p:sldId id="304" r:id="rId10"/>
    <p:sldId id="305" r:id="rId11"/>
    <p:sldId id="308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994B99-3CE5-6302-B1AE-78CF137B4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E1FD533-2671-F368-6213-EC615EA86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7A85C0-3FE0-E60A-A65D-37E7CE98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26.05.2024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0D0F5D0-59FE-A3BA-49D5-9AFC771BB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9BA52EC-8146-4E0E-BA93-8E64E4398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69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65D9FE-6298-461F-E49C-DBD97DF7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9B7C42F-8AC1-4967-2026-4742167E6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0707F4F-CC4E-3BF2-291C-E236D927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26.05.2024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223181A-3FF4-E354-C0F3-883C068F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6936B5B-3A45-C568-9268-19FAD5A7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98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EE047D6-3210-0204-6510-A86F8CFA1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2569B08-52F9-AA48-7FD4-AC36EE3DA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5AD4F72-8C14-F438-819E-01574EC28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26.05.2024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9CBEBB-E408-3910-92C7-93272C59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CEB90C-9C1E-85AA-6CFE-99A51208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4913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195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69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03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5/26/2024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86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5/26/2024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411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5/26/2024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60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5/26/2024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00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5/26/2024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98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FDA90E-3F70-F740-E249-AF4DF5BB4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8768AF-7945-8AFC-121D-178A4A42B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D25E81A-5E60-A7A2-B5B4-B9845EB4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26.05.2024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00FD586-3B20-5B29-128F-195A922DA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20B9C1F-96BB-2038-ACFA-BBD90211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2828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5/26/2024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93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4237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272200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6835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83366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75848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3938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4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0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CD95C7-4B05-B72F-153B-205FC548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CD10E67-E5F2-6533-6882-588BE3AA6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ED97582-9CEB-BEA7-3256-A465A5CF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26.05.2024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5BB850-3115-E424-B697-07357A046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867BEA4-1670-5EBE-50BB-ADB46809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252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6E38A5-1ECC-9EDA-A383-EAE41F07B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1682B3-F966-6B8F-3C21-A64831FAC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A99C098-8649-1C68-2507-E9668A0E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B8A6DA1-5E13-8D5F-9E7F-DB8DEEDC0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26.05.2024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BEEAE81-B71F-755B-4391-1E2951399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6A475E7-EE84-658A-7128-19FD9B98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083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904F33-C6B6-948F-9118-AA4590CBE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9F26EA5-3BC1-2A60-17A1-DD5453169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8081BFA-4C0D-270E-D9D2-D83EC0CAB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DD0DF6D-1EEA-C486-5D62-616D8A5A1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00B979A-E449-7B09-8505-E53F11BCD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31F80A0-AA24-EFB0-7796-B0C0F4D10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26.05.2024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8304743-2577-9620-3A4D-551825D20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CDB5E10-A8CC-3C47-8978-C2D5CF8B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935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5EB6D8-DF97-2A0F-8D49-494C6BC2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56BD48C-97AA-84C4-C415-6EE1146A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26.05.2024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0FCDD32-E62C-188B-A666-FDE4C09A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9F68DBA-8855-562C-910D-FE5FA13B2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393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86571B4-B85C-50F1-36EC-A808E8D10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26.05.2024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6BBB34C-E2E6-ECEB-8A3E-69171522C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6EC4CC8-73BB-42A1-FFC3-9F19A0C3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18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F7B9CC-85BE-262C-A7DE-5813C4AB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9D4097-FE60-5962-3503-B17052C38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B85F67-6517-98E8-BC7D-284A21A80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4478C44-18E2-30B5-AA4B-BF9652209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26.05.2024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1B6153E-B60D-98E5-8298-59FF7DD8B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8B5D58B-27FA-9B4E-E51C-E54961231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616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441B0E-FC24-86BC-0145-BF78FC18E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15FE529-DB3A-06C3-028A-9B0CFC918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9AA4AAF-4273-5C68-C0BC-A66579578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3CBDA51-673D-77A8-267D-471EB491A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26.05.2024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9420E2F-0A44-C3B2-AAF1-7A2673FD7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E4E3F30-0D1E-645A-D0EB-77A967A1D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438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7D30B5C-BB65-7AE5-F635-6D68B0E4C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69D904A-2685-6387-61A4-41BC15FB6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72D13A8-1258-D1B9-994E-264A34FF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8818D-B94F-4BD1-8CCC-274F6DC96DC8}" type="datetimeFigureOut">
              <a:rPr lang="pl-PL" smtClean="0"/>
              <a:t>26.05.2024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DE14ACB-6109-D6AA-8154-0B73349E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2A5467-17E2-7BBD-C3DF-E5A2E891D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48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1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37BB64-C5B1-4CF3-ABA4-3B99120608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miri Quran" panose="00000500000000000000" pitchFamily="2" charset="-78"/>
              </a:rPr>
              <a:t>CZWARTKOWE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miri Quran" panose="00000500000000000000" pitchFamily="2" charset="-78"/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miri Quran" panose="00000500000000000000" pitchFamily="2" charset="-78"/>
              </a:rPr>
              <a:t>WIECZORY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miri Quran" panose="00000500000000000000" pitchFamily="2" charset="-78"/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miri Quran" panose="00000500000000000000" pitchFamily="2" charset="-78"/>
              </a:rPr>
              <a:t>Z BIBLIĄ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3D78F50-5422-CC8E-A4B4-D51666822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5337" y="4714725"/>
            <a:ext cx="6987645" cy="1388534"/>
          </a:xfrm>
        </p:spPr>
        <p:txBody>
          <a:bodyPr>
            <a:noAutofit/>
          </a:bodyPr>
          <a:lstStyle/>
          <a:p>
            <a:r>
              <a:rPr lang="pl-PL" sz="4000" b="1" dirty="0">
                <a:latin typeface="Calisto MT" panose="02040603050505030304" pitchFamily="18" charset="0"/>
              </a:rPr>
              <a:t>Ewangelia według św. Jana</a:t>
            </a:r>
          </a:p>
          <a:p>
            <a:endParaRPr lang="pl-PL" sz="1200" b="1" dirty="0">
              <a:latin typeface="Calisto MT" panose="02040603050505030304" pitchFamily="18" charset="0"/>
            </a:endParaRPr>
          </a:p>
          <a:p>
            <a:r>
              <a:rPr lang="pl-PL" sz="4000" b="1" dirty="0">
                <a:latin typeface="Calisto MT" panose="02040603050505030304" pitchFamily="18" charset="0"/>
              </a:rPr>
              <a:t>Konferencja 23</a:t>
            </a:r>
          </a:p>
        </p:txBody>
      </p:sp>
    </p:spTree>
    <p:extLst>
      <p:ext uri="{BB962C8B-B14F-4D97-AF65-F5344CB8AC3E}">
        <p14:creationId xmlns:p14="http://schemas.microsoft.com/office/powerpoint/2010/main" val="3354851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/>
          <a:lstStyle/>
          <a:p>
            <a:pPr algn="ctr"/>
            <a:r>
              <a:rPr lang="pl-PL" b="1">
                <a:solidFill>
                  <a:schemeClr val="bg1"/>
                </a:solidFill>
              </a:rPr>
              <a:t>APOLOGIA JEZUSA </a:t>
            </a:r>
            <a:r>
              <a:rPr lang="pl-PL" b="1" dirty="0">
                <a:solidFill>
                  <a:schemeClr val="bg1"/>
                </a:solidFill>
              </a:rPr>
              <a:t>(</a:t>
            </a:r>
            <a:r>
              <a:rPr lang="pl-PL" b="1">
                <a:solidFill>
                  <a:schemeClr val="bg1"/>
                </a:solidFill>
              </a:rPr>
              <a:t>J 5,31-37)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37190"/>
            <a:ext cx="5181600" cy="4236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</a:rPr>
              <a:t>„Waszym oskarżycielem jest Mojżesz, w którym wy pokładacie nadzieję”</a:t>
            </a: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p</a:t>
            </a:r>
            <a:r>
              <a:rPr lang="pl-PL" b="1">
                <a:solidFill>
                  <a:schemeClr val="bg1"/>
                </a:solidFill>
              </a:rPr>
              <a:t>rorok </a:t>
            </a:r>
            <a:r>
              <a:rPr lang="pl-PL" b="1" dirty="0">
                <a:solidFill>
                  <a:schemeClr val="bg1"/>
                </a:solidFill>
              </a:rPr>
              <a:t>jak Mojżesz</a:t>
            </a:r>
          </a:p>
          <a:p>
            <a:r>
              <a:rPr lang="pl-PL" b="1" dirty="0">
                <a:solidFill>
                  <a:schemeClr val="bg1"/>
                </a:solidFill>
              </a:rPr>
              <a:t>exodus i Pascha</a:t>
            </a:r>
          </a:p>
          <a:p>
            <a:r>
              <a:rPr lang="pl-PL" b="1" dirty="0">
                <a:solidFill>
                  <a:schemeClr val="bg1"/>
                </a:solidFill>
              </a:rPr>
              <a:t>Dekalog</a:t>
            </a:r>
          </a:p>
          <a:p>
            <a:r>
              <a:rPr lang="pl-PL" b="1" dirty="0">
                <a:solidFill>
                  <a:schemeClr val="bg1"/>
                </a:solidFill>
              </a:rPr>
              <a:t>znaczenie Tory</a:t>
            </a:r>
          </a:p>
        </p:txBody>
      </p:sp>
      <p:sp>
        <p:nvSpPr>
          <p:cNvPr id="5" name="Symbol zastępczy zawartości 3"/>
          <p:cNvSpPr txBox="1">
            <a:spLocks/>
          </p:cNvSpPr>
          <p:nvPr/>
        </p:nvSpPr>
        <p:spPr>
          <a:xfrm>
            <a:off x="6324600" y="1437190"/>
            <a:ext cx="5181600" cy="489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37190"/>
            <a:ext cx="5181600" cy="4285879"/>
          </a:xfrm>
        </p:spPr>
      </p:pic>
    </p:spTree>
    <p:extLst>
      <p:ext uri="{BB962C8B-B14F-4D97-AF65-F5344CB8AC3E}">
        <p14:creationId xmlns:p14="http://schemas.microsoft.com/office/powerpoint/2010/main" val="117526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APOLOGIA JEZUSA (J 5,19-30)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5719"/>
          </a:xfrm>
        </p:spPr>
        <p:txBody>
          <a:bodyPr>
            <a:normAutofit fontScale="25000" lnSpcReduction="20000"/>
          </a:bodyPr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839788" y="2078182"/>
            <a:ext cx="5157787" cy="4111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400" dirty="0">
                <a:solidFill>
                  <a:schemeClr val="bg1"/>
                </a:solidFill>
              </a:rPr>
              <a:t>Syn nie mógłby niczego czynić sam od siebie, gdyby nie widział Ojca czyniącego. Albowiem to samo, co On czyni, podobnie i Syn czyni.</a:t>
            </a:r>
            <a:r>
              <a:rPr lang="pl-PL" sz="3400" b="1" dirty="0">
                <a:solidFill>
                  <a:schemeClr val="bg1"/>
                </a:solidFill>
              </a:rPr>
              <a:t> </a:t>
            </a:r>
            <a:r>
              <a:rPr lang="pl-PL" sz="3400" dirty="0">
                <a:solidFill>
                  <a:schemeClr val="bg1"/>
                </a:solidFill>
              </a:rPr>
              <a:t>Ojciec bowiem miłuje Syna i ukazuje Mu to wszystko, co On sam czyni.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sz="3200" dirty="0">
                <a:solidFill>
                  <a:schemeClr val="accent1"/>
                </a:solidFill>
              </a:rPr>
              <a:t>TOŻSAMOŚĆ JEZUSA Z OJCEM</a:t>
            </a:r>
          </a:p>
        </p:txBody>
      </p:sp>
      <p:sp>
        <p:nvSpPr>
          <p:cNvPr id="5" name="Symbol zastępczy zawartości 3"/>
          <p:cNvSpPr txBox="1">
            <a:spLocks/>
          </p:cNvSpPr>
          <p:nvPr/>
        </p:nvSpPr>
        <p:spPr>
          <a:xfrm>
            <a:off x="6324600" y="1437190"/>
            <a:ext cx="5181600" cy="489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31734"/>
            <a:ext cx="5183188" cy="343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>
                <a:solidFill>
                  <a:schemeClr val="bg1"/>
                </a:solidFill>
              </a:rPr>
              <a:t>APOLOGIA JEZUSA </a:t>
            </a:r>
            <a:r>
              <a:rPr lang="pl-PL" b="1" dirty="0">
                <a:solidFill>
                  <a:schemeClr val="bg1"/>
                </a:solidFill>
              </a:rPr>
              <a:t>(</a:t>
            </a:r>
            <a:r>
              <a:rPr lang="pl-PL" b="1">
                <a:solidFill>
                  <a:schemeClr val="bg1"/>
                </a:solidFill>
              </a:rPr>
              <a:t>J 5,19-30)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0" name="Symbol zastępczy tekstu 9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5719"/>
          </a:xfrm>
        </p:spPr>
        <p:txBody>
          <a:bodyPr>
            <a:normAutofit fontScale="25000" lnSpcReduction="20000"/>
          </a:bodyPr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839788" y="1726882"/>
            <a:ext cx="5157787" cy="4462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800" dirty="0">
                <a:solidFill>
                  <a:schemeClr val="bg1"/>
                </a:solidFill>
              </a:rPr>
              <a:t>Albowiem jak Ojciec wskrzesza umarłych i ożywia, tak również i Syn ożywia tych, których chce.</a:t>
            </a:r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pl-PL" dirty="0">
                <a:solidFill>
                  <a:schemeClr val="accent1"/>
                </a:solidFill>
              </a:rPr>
              <a:t>ZAPOWIEDŹ WSKRZESZEŃIA ŁAZARZA </a:t>
            </a:r>
          </a:p>
          <a:p>
            <a:pPr algn="ctr"/>
            <a:r>
              <a:rPr lang="pl-PL" dirty="0">
                <a:solidFill>
                  <a:schemeClr val="accent1"/>
                </a:solidFill>
              </a:rPr>
              <a:t>I ZMARTWYCHWSTANIA</a:t>
            </a:r>
          </a:p>
        </p:txBody>
      </p:sp>
      <p:sp>
        <p:nvSpPr>
          <p:cNvPr id="5" name="Symbol zastępczy zawartości 3"/>
          <p:cNvSpPr txBox="1">
            <a:spLocks/>
          </p:cNvSpPr>
          <p:nvPr/>
        </p:nvSpPr>
        <p:spPr>
          <a:xfrm>
            <a:off x="6324600" y="1437190"/>
            <a:ext cx="5181600" cy="489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2" descr="C:\Users\Public\_Bethany\john5plus\Bethany Lazarus tomb, tb05110614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23959"/>
            <a:ext cx="5183188" cy="344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99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APOLOGIA JEZUSA (J 5,19-30)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133995" cy="45719"/>
          </a:xfrm>
        </p:spPr>
        <p:txBody>
          <a:bodyPr>
            <a:normAutofit fontScale="25000" lnSpcReduction="20000"/>
          </a:bodyPr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839789" y="1726882"/>
            <a:ext cx="4133994" cy="44627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5400" dirty="0">
                <a:solidFill>
                  <a:schemeClr val="bg1"/>
                </a:solidFill>
              </a:rPr>
              <a:t>Ojciec bowiem nie sądzi nikogo, lecz cały sąd </a:t>
            </a:r>
            <a:r>
              <a:rPr lang="pl-PL" sz="5400">
                <a:solidFill>
                  <a:schemeClr val="bg1"/>
                </a:solidFill>
              </a:rPr>
              <a:t>przekazał Synowi.</a:t>
            </a:r>
            <a:endParaRPr lang="pl-PL" sz="5400" dirty="0">
              <a:solidFill>
                <a:schemeClr val="bg1"/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5457792" y="1681162"/>
            <a:ext cx="5897596" cy="1756275"/>
          </a:xfrm>
        </p:spPr>
        <p:txBody>
          <a:bodyPr>
            <a:normAutofit lnSpcReduction="10000"/>
          </a:bodyPr>
          <a:lstStyle/>
          <a:p>
            <a:r>
              <a:rPr lang="pl-PL" dirty="0">
                <a:solidFill>
                  <a:schemeClr val="accent1"/>
                </a:solidFill>
              </a:rPr>
              <a:t>HIPOTEZA OSTATECZNEJ DECYZJI</a:t>
            </a:r>
          </a:p>
          <a:p>
            <a:r>
              <a:rPr lang="pl-PL" dirty="0">
                <a:solidFill>
                  <a:schemeClr val="accent1"/>
                </a:solidFill>
              </a:rPr>
              <a:t>HIPOTEZA WYBORU PODSTAWOWEGO</a:t>
            </a:r>
          </a:p>
          <a:p>
            <a:r>
              <a:rPr lang="pl-PL" dirty="0">
                <a:solidFill>
                  <a:schemeClr val="accent1"/>
                </a:solidFill>
              </a:rPr>
              <a:t>HIPOTEZA ZBAWIENIA ZASTĘPCZEGO</a:t>
            </a:r>
          </a:p>
          <a:p>
            <a:r>
              <a:rPr lang="pl-PL" dirty="0">
                <a:solidFill>
                  <a:schemeClr val="accent1"/>
                </a:solidFill>
              </a:rPr>
              <a:t>KWESTIA APOKATASTAZY</a:t>
            </a:r>
          </a:p>
        </p:txBody>
      </p:sp>
      <p:sp>
        <p:nvSpPr>
          <p:cNvPr id="5" name="Symbol zastępczy zawartości 3"/>
          <p:cNvSpPr txBox="1">
            <a:spLocks/>
          </p:cNvSpPr>
          <p:nvPr/>
        </p:nvSpPr>
        <p:spPr>
          <a:xfrm>
            <a:off x="6324600" y="1437190"/>
            <a:ext cx="5181600" cy="489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C:\Users\Public\_Bethany\john5plus\Scales, reconstructed, 14th-13th c BC, tb03201417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792" y="3577139"/>
            <a:ext cx="5565842" cy="261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44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APOLOGIA JEZUSA (J 5,19-30)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284790"/>
            <a:ext cx="5181600" cy="4892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dirty="0">
                <a:solidFill>
                  <a:schemeClr val="bg1"/>
                </a:solidFill>
              </a:rPr>
              <a:t>Zaprawdę, zaprawdę, powiadam wam, że nadchodzi godzina, nawet już jest, kiedy to umarli usłyszą głos Syna Bożego, i ci, którzy usłyszą, żyć będą.</a:t>
            </a:r>
          </a:p>
        </p:txBody>
      </p:sp>
      <p:sp>
        <p:nvSpPr>
          <p:cNvPr id="5" name="Symbol zastępczy zawartości 3"/>
          <p:cNvSpPr txBox="1">
            <a:spLocks/>
          </p:cNvSpPr>
          <p:nvPr/>
        </p:nvSpPr>
        <p:spPr>
          <a:xfrm>
            <a:off x="6324600" y="1437190"/>
            <a:ext cx="5181600" cy="489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C:\Users\Public\_Bethany\john5plus\Rolling stone tomb near Megiddo, tb0326041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37190"/>
            <a:ext cx="5181600" cy="423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2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03162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APOLOGIA JEZUSA (J 5,19-30)</a:t>
            </a:r>
            <a:endParaRPr lang="pl-PL" b="1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484310" y="1388964"/>
            <a:ext cx="10018713" cy="468774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chemeClr val="accent1"/>
                </a:solidFill>
              </a:rPr>
              <a:t>ZMARLI FIZYCZNIE</a:t>
            </a:r>
          </a:p>
          <a:p>
            <a:r>
              <a:rPr lang="pl-PL" dirty="0">
                <a:solidFill>
                  <a:schemeClr val="bg1"/>
                </a:solidFill>
              </a:rPr>
              <a:t>„poszedł ogłosić [zbawienie] nawet duchom zamkniętym w więzieniu” (1P 3,19)</a:t>
            </a:r>
          </a:p>
          <a:p>
            <a:r>
              <a:rPr lang="pl-PL" dirty="0">
                <a:solidFill>
                  <a:schemeClr val="bg1"/>
                </a:solidFill>
              </a:rPr>
              <a:t>„nawet umarłym głoszono Ewangelię” (1P 4,6)</a:t>
            </a:r>
          </a:p>
          <a:p>
            <a:r>
              <a:rPr lang="pl-PL" dirty="0">
                <a:solidFill>
                  <a:schemeClr val="bg1"/>
                </a:solidFill>
              </a:rPr>
              <a:t>„jak Jonasz był trzy dni i trzy noce we wnętrznościach wielkiej ryby, tak Syn Człowieczy będzie trzy dni i trzy noce w łonie ziemi” (Mt 12,40)</a:t>
            </a:r>
          </a:p>
          <a:p>
            <a:r>
              <a:rPr lang="pl-PL" dirty="0">
                <a:solidFill>
                  <a:schemeClr val="bg1"/>
                </a:solidFill>
              </a:rPr>
              <a:t>„Nie mów w sercu swoim: Któż zdoła wstąpić do nieba? - oczywiście po to, by Chrystusa stamtąd sprowadzić na ziemię, albo: Któż zstąpi do Otchłani? -</a:t>
            </a:r>
            <a:r>
              <a:rPr lang="pl-PL" b="1" dirty="0">
                <a:solidFill>
                  <a:schemeClr val="bg1"/>
                </a:solidFill>
              </a:rPr>
              <a:t> </a:t>
            </a:r>
            <a:r>
              <a:rPr lang="pl-PL" dirty="0">
                <a:solidFill>
                  <a:schemeClr val="bg1"/>
                </a:solidFill>
              </a:rPr>
              <a:t>oczywiście po to, by Chrystusa wyprowadzić spośród umarłych” (Rz 10,6-7)</a:t>
            </a:r>
          </a:p>
          <a:p>
            <a:r>
              <a:rPr lang="pl-PL" dirty="0">
                <a:solidFill>
                  <a:schemeClr val="bg1"/>
                </a:solidFill>
              </a:rPr>
              <a:t>„Sam bowiem Pan zstąpi z nieba na hasło i na głos archanioła, i na dźwięk trąby Bożej, a zmarli w Chrystusie powstaną pierwsi” (1Tes 4,16)</a:t>
            </a:r>
            <a:r>
              <a:rPr lang="pl-PL" dirty="0"/>
              <a:t>s 4,16) </a:t>
            </a:r>
          </a:p>
        </p:txBody>
      </p:sp>
    </p:spTree>
    <p:extLst>
      <p:ext uri="{BB962C8B-B14F-4D97-AF65-F5344CB8AC3E}">
        <p14:creationId xmlns:p14="http://schemas.microsoft.com/office/powerpoint/2010/main" val="217260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03162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APOLOGIA JEZUSA (J 5,19-30)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1481559"/>
            <a:ext cx="5298452" cy="4398380"/>
          </a:xfrm>
        </p:spPr>
      </p:pic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6933235" y="1481559"/>
            <a:ext cx="4569788" cy="44909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400" b="1" dirty="0">
                <a:solidFill>
                  <a:schemeClr val="accent1"/>
                </a:solidFill>
              </a:rPr>
              <a:t>ZMARLI DUCHOWO</a:t>
            </a:r>
          </a:p>
          <a:p>
            <a:r>
              <a:rPr lang="pl-PL" sz="2400" i="1" dirty="0">
                <a:solidFill>
                  <a:schemeClr val="bg1"/>
                </a:solidFill>
              </a:rPr>
              <a:t>„</a:t>
            </a:r>
            <a:r>
              <a:rPr lang="pl-PL" sz="2400" dirty="0">
                <a:solidFill>
                  <a:schemeClr val="bg1"/>
                </a:solidFill>
              </a:rPr>
              <a:t>A Bóg, będąc bogaty w miłosierdzie, przez wielką swą miłość, jaką nas umiłował, i to nas, umarłych na skutek występków, razem z Chrystusem przywrócił do życia. Łaską bowiem jesteście zbawieni. Razem też wskrzesił i razem posadził na wyżynach niebieskich - w Chrystusie Jezusie (Ef 2,4-6) </a:t>
            </a:r>
          </a:p>
          <a:p>
            <a:r>
              <a:rPr lang="pl-PL" sz="2400" dirty="0">
                <a:solidFill>
                  <a:schemeClr val="bg1"/>
                </a:solidFill>
              </a:rPr>
              <a:t>nowe słuchanie Słowa </a:t>
            </a:r>
            <a:r>
              <a:rPr lang="mr-IN" sz="2400" dirty="0">
                <a:solidFill>
                  <a:schemeClr val="bg1"/>
                </a:solidFill>
              </a:rPr>
              <a:t>–</a:t>
            </a:r>
            <a:r>
              <a:rPr lang="pl-PL" sz="2400" dirty="0">
                <a:solidFill>
                  <a:schemeClr val="bg1"/>
                </a:solidFill>
              </a:rPr>
              <a:t> liturgia słowa Bożego</a:t>
            </a:r>
          </a:p>
        </p:txBody>
      </p:sp>
    </p:spTree>
    <p:extLst>
      <p:ext uri="{BB962C8B-B14F-4D97-AF65-F5344CB8AC3E}">
        <p14:creationId xmlns:p14="http://schemas.microsoft.com/office/powerpoint/2010/main" val="541108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APOLOGIA JEZUSA (J 5,19-30)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5719"/>
          </a:xfrm>
        </p:spPr>
        <p:txBody>
          <a:bodyPr>
            <a:normAutofit fontScale="25000" lnSpcReduction="20000"/>
          </a:bodyPr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839788" y="1925782"/>
            <a:ext cx="5157787" cy="42638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4400" dirty="0">
                <a:solidFill>
                  <a:schemeClr val="bg1"/>
                </a:solidFill>
              </a:rPr>
              <a:t>Ci, którzy pełnili dobre czyny, pójdą na zmartwychwstanie życia; ci, którzy pełnili złe czyny - na zmartwychwstanie potępienia.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dirty="0">
                <a:solidFill>
                  <a:schemeClr val="accent1"/>
                </a:solidFill>
              </a:rPr>
              <a:t>ROZWÓJ IDEI ŻYCIA WIECZNEGO</a:t>
            </a:r>
          </a:p>
        </p:txBody>
      </p:sp>
      <p:sp>
        <p:nvSpPr>
          <p:cNvPr id="5" name="Symbol zastępczy zawartości 3"/>
          <p:cNvSpPr txBox="1">
            <a:spLocks/>
          </p:cNvSpPr>
          <p:nvPr/>
        </p:nvSpPr>
        <p:spPr>
          <a:xfrm>
            <a:off x="6324600" y="1437190"/>
            <a:ext cx="5181600" cy="489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427" y="2505075"/>
            <a:ext cx="4562733" cy="3684588"/>
          </a:xfrm>
        </p:spPr>
      </p:pic>
    </p:spTree>
    <p:extLst>
      <p:ext uri="{BB962C8B-B14F-4D97-AF65-F5344CB8AC3E}">
        <p14:creationId xmlns:p14="http://schemas.microsoft.com/office/powerpoint/2010/main" val="71861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APOLOGIA JEZUSA (J 5,31-37)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284790"/>
            <a:ext cx="5181600" cy="4388935"/>
          </a:xfrm>
        </p:spPr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</a:rPr>
              <a:t>„Wysłaliście poselstwo do Jana i on dał świadectwo prawdzie”</a:t>
            </a: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Proroctwo Malachiasza</a:t>
            </a:r>
          </a:p>
          <a:p>
            <a:r>
              <a:rPr lang="pl-PL" b="1" dirty="0">
                <a:solidFill>
                  <a:schemeClr val="bg1"/>
                </a:solidFill>
              </a:rPr>
              <a:t>obecny przy chrzcie, nieobecny przy śmierci Jezusa</a:t>
            </a:r>
          </a:p>
          <a:p>
            <a:r>
              <a:rPr lang="pl-PL" b="1" dirty="0">
                <a:solidFill>
                  <a:schemeClr val="bg1"/>
                </a:solidFill>
              </a:rPr>
              <a:t>wątpliwości co do mesjańskiego posłannictwa Jezusa</a:t>
            </a:r>
          </a:p>
          <a:p>
            <a:r>
              <a:rPr lang="pl-PL" b="1" dirty="0">
                <a:solidFill>
                  <a:schemeClr val="bg1"/>
                </a:solidFill>
              </a:rPr>
              <a:t>uczniowie Jana w Efezie</a:t>
            </a:r>
          </a:p>
        </p:txBody>
      </p:sp>
      <p:sp>
        <p:nvSpPr>
          <p:cNvPr id="5" name="Symbol zastępczy zawartości 3"/>
          <p:cNvSpPr txBox="1">
            <a:spLocks/>
          </p:cNvSpPr>
          <p:nvPr/>
        </p:nvSpPr>
        <p:spPr>
          <a:xfrm>
            <a:off x="6324600" y="1437190"/>
            <a:ext cx="5181600" cy="489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7" descr="Jordania i Izrael 2006 06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284790"/>
            <a:ext cx="5181600" cy="438893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7679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476</Words>
  <Application>Microsoft Office PowerPoint</Application>
  <PresentationFormat>Panoramiczny</PresentationFormat>
  <Paragraphs>47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8" baseType="lpstr">
      <vt:lpstr>Arial</vt:lpstr>
      <vt:lpstr>Bookman Old Style</vt:lpstr>
      <vt:lpstr>Calibri</vt:lpstr>
      <vt:lpstr>Calibri Light</vt:lpstr>
      <vt:lpstr>Calisto MT</vt:lpstr>
      <vt:lpstr>Corbel</vt:lpstr>
      <vt:lpstr>1_Motyw pakietu Office</vt:lpstr>
      <vt:lpstr>Paralaksa</vt:lpstr>
      <vt:lpstr>CZWARTKOWE WIECZORY Z BIBLIĄ</vt:lpstr>
      <vt:lpstr>APOLOGIA JEZUSA (J 5,19-30)</vt:lpstr>
      <vt:lpstr>APOLOGIA JEZUSA (J 5,19-30)</vt:lpstr>
      <vt:lpstr>APOLOGIA JEZUSA (J 5,19-30)</vt:lpstr>
      <vt:lpstr>APOLOGIA JEZUSA (J 5,19-30)</vt:lpstr>
      <vt:lpstr>APOLOGIA JEZUSA (J 5,19-30)</vt:lpstr>
      <vt:lpstr>APOLOGIA JEZUSA (J 5,19-30)</vt:lpstr>
      <vt:lpstr>APOLOGIA JEZUSA (J 5,19-30)</vt:lpstr>
      <vt:lpstr>APOLOGIA JEZUSA (J 5,31-37)</vt:lpstr>
      <vt:lpstr>APOLOGIA JEZUSA (J 5,31-37)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CZWARTKOWE WIECZORY Z BIBLIĄ</dc:title>
  <dc:creator>Agnieszka Kępowicz</dc:creator>
  <cp:lastModifiedBy>Agnieszka Kępowicz</cp:lastModifiedBy>
  <cp:revision>1</cp:revision>
  <dcterms:created xsi:type="dcterms:W3CDTF">2024-05-26T18:31:10Z</dcterms:created>
  <dcterms:modified xsi:type="dcterms:W3CDTF">2024-05-26T18:34:07Z</dcterms:modified>
</cp:coreProperties>
</file>