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19" r:id="rId3"/>
    <p:sldId id="309" r:id="rId4"/>
    <p:sldId id="310" r:id="rId5"/>
    <p:sldId id="311" r:id="rId6"/>
    <p:sldId id="312" r:id="rId7"/>
    <p:sldId id="313" r:id="rId8"/>
    <p:sldId id="316" r:id="rId9"/>
    <p:sldId id="314" r:id="rId10"/>
    <p:sldId id="315" r:id="rId11"/>
    <p:sldId id="317" r:id="rId12"/>
    <p:sldId id="318" r:id="rId13"/>
    <p:sldId id="320" r:id="rId14"/>
    <p:sldId id="321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994B99-3CE5-6302-B1AE-78CF137B4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E1FD533-2671-F368-6213-EC615EA86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7A85C0-3FE0-E60A-A65D-37E7CE98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23.06.2024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0D0F5D0-59FE-A3BA-49D5-9AFC771BB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9BA52EC-8146-4E0E-BA93-8E64E4398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21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65D9FE-6298-461F-E49C-DBD97DF7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9B7C42F-8AC1-4967-2026-4742167E6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0707F4F-CC4E-3BF2-291C-E236D927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23.06.2024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223181A-3FF4-E354-C0F3-883C068F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6936B5B-3A45-C568-9268-19FAD5A7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423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EE047D6-3210-0204-6510-A86F8CFA1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2569B08-52F9-AA48-7FD4-AC36EE3DA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5AD4F72-8C14-F438-819E-01574EC28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23.06.2024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9CBEBB-E408-3910-92C7-93272C59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CEB90C-9C1E-85AA-6CFE-99A51208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9037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6/23/2024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92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6/23/2024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84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6/23/2024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551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6/23/2024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417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6/23/2024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01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6/23/2024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44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6/23/2024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425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6/23/2024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7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FDA90E-3F70-F740-E249-AF4DF5BB4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8768AF-7945-8AFC-121D-178A4A42B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D25E81A-5E60-A7A2-B5B4-B9845EB4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23.06.2024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00FD586-3B20-5B29-128F-195A922DA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20B9C1F-96BB-2038-ACFA-BBD90211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218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6/23/2024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92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8121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2758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9564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34499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59245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1610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6/23/2024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39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6/23/2024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6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CD95C7-4B05-B72F-153B-205FC548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CD10E67-E5F2-6533-6882-588BE3AA6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ED97582-9CEB-BEA7-3256-A465A5CF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23.06.2024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5BB850-3115-E424-B697-07357A046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867BEA4-1670-5EBE-50BB-ADB46809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765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6E38A5-1ECC-9EDA-A383-EAE41F07B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1682B3-F966-6B8F-3C21-A64831FAC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A99C098-8649-1C68-2507-E9668A0E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B8A6DA1-5E13-8D5F-9E7F-DB8DEEDC0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23.06.2024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BEEAE81-B71F-755B-4391-1E2951399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6A475E7-EE84-658A-7128-19FD9B98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499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904F33-C6B6-948F-9118-AA4590CBE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9F26EA5-3BC1-2A60-17A1-DD5453169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8081BFA-4C0D-270E-D9D2-D83EC0CAB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DD0DF6D-1EEA-C486-5D62-616D8A5A1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00B979A-E449-7B09-8505-E53F11BCD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31F80A0-AA24-EFB0-7796-B0C0F4D10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23.06.2024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8304743-2577-9620-3A4D-551825D20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CDB5E10-A8CC-3C47-8978-C2D5CF8B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722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5EB6D8-DF97-2A0F-8D49-494C6BC2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56BD48C-97AA-84C4-C415-6EE1146A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23.06.2024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0FCDD32-E62C-188B-A666-FDE4C09A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9F68DBA-8855-562C-910D-FE5FA13B2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867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86571B4-B85C-50F1-36EC-A808E8D10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23.06.2024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6BBB34C-E2E6-ECEB-8A3E-69171522C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6EC4CC8-73BB-42A1-FFC3-9F19A0C3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1293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F7B9CC-85BE-262C-A7DE-5813C4AB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9D4097-FE60-5962-3503-B17052C38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B85F67-6517-98E8-BC7D-284A21A80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4478C44-18E2-30B5-AA4B-BF9652209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23.06.2024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1B6153E-B60D-98E5-8298-59FF7DD8B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8B5D58B-27FA-9B4E-E51C-E54961231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562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441B0E-FC24-86BC-0145-BF78FC18E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15FE529-DB3A-06C3-028A-9B0CFC918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9AA4AAF-4273-5C68-C0BC-A66579578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3CBDA51-673D-77A8-267D-471EB491A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23.06.2024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9420E2F-0A44-C3B2-AAF1-7A2673FD7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E4E3F30-0D1E-645A-D0EB-77A967A1D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83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7D30B5C-BB65-7AE5-F635-6D68B0E4C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69D904A-2685-6387-61A4-41BC15FB6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72D13A8-1258-D1B9-994E-264A34FF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8818D-B94F-4BD1-8CCC-274F6DC96DC8}" type="datetimeFigureOut">
              <a:rPr lang="pl-PL" smtClean="0"/>
              <a:t>23.06.2024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DE14ACB-6109-D6AA-8154-0B73349E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2A5467-17E2-7BBD-C3DF-E5A2E891D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128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6/23/2024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5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37BB64-C5B1-4CF3-ABA4-3B99120608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miri Quran" panose="00000500000000000000" pitchFamily="2" charset="-78"/>
              </a:rPr>
              <a:t>CZWARTKOWE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miri Quran" panose="00000500000000000000" pitchFamily="2" charset="-78"/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miri Quran" panose="00000500000000000000" pitchFamily="2" charset="-78"/>
              </a:rPr>
              <a:t>WIECZORY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miri Quran" panose="00000500000000000000" pitchFamily="2" charset="-78"/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miri Quran" panose="00000500000000000000" pitchFamily="2" charset="-78"/>
              </a:rPr>
              <a:t>Z BIBLIĄ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3D78F50-5422-CC8E-A4B4-D51666822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5337" y="4714725"/>
            <a:ext cx="6987645" cy="1388534"/>
          </a:xfrm>
        </p:spPr>
        <p:txBody>
          <a:bodyPr>
            <a:noAutofit/>
          </a:bodyPr>
          <a:lstStyle/>
          <a:p>
            <a:r>
              <a:rPr lang="pl-PL" sz="4000" b="1" dirty="0">
                <a:latin typeface="Calisto MT" panose="02040603050505030304" pitchFamily="18" charset="0"/>
              </a:rPr>
              <a:t>Ewangelia według św. Jana</a:t>
            </a:r>
          </a:p>
          <a:p>
            <a:endParaRPr lang="pl-PL" sz="1200" b="1" dirty="0">
              <a:latin typeface="Calisto MT" panose="02040603050505030304" pitchFamily="18" charset="0"/>
            </a:endParaRPr>
          </a:p>
          <a:p>
            <a:r>
              <a:rPr lang="pl-PL" sz="4000" b="1" dirty="0">
                <a:latin typeface="Calisto MT" panose="02040603050505030304" pitchFamily="18" charset="0"/>
              </a:rPr>
              <a:t>Konferencja 24</a:t>
            </a:r>
          </a:p>
        </p:txBody>
      </p:sp>
    </p:spTree>
    <p:extLst>
      <p:ext uri="{BB962C8B-B14F-4D97-AF65-F5344CB8AC3E}">
        <p14:creationId xmlns:p14="http://schemas.microsoft.com/office/powerpoint/2010/main" val="3354851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132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ROZMNOŻENIE CHLEBA (J 6,1-15)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407886"/>
            <a:ext cx="5181600" cy="4769077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Relacja o rozmnożeniu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wzmianka tylko o mężczyznach, jak przy wyjściu z Egipt</a:t>
            </a:r>
          </a:p>
          <a:p>
            <a:r>
              <a:rPr lang="pl-PL" dirty="0">
                <a:solidFill>
                  <a:schemeClr val="bg1"/>
                </a:solidFill>
              </a:rPr>
              <a:t>5 chlebów </a:t>
            </a:r>
            <a:r>
              <a:rPr lang="mr-IN" dirty="0">
                <a:solidFill>
                  <a:schemeClr val="bg1"/>
                </a:solidFill>
              </a:rPr>
              <a:t>–</a:t>
            </a:r>
            <a:r>
              <a:rPr lang="pl-PL" dirty="0">
                <a:solidFill>
                  <a:schemeClr val="bg1"/>
                </a:solidFill>
              </a:rPr>
              <a:t> Pięcioksiąg</a:t>
            </a:r>
          </a:p>
          <a:p>
            <a:r>
              <a:rPr lang="pl-PL" dirty="0">
                <a:solidFill>
                  <a:schemeClr val="bg1"/>
                </a:solidFill>
              </a:rPr>
              <a:t>2 ryby </a:t>
            </a:r>
            <a:r>
              <a:rPr lang="mr-IN" dirty="0">
                <a:solidFill>
                  <a:schemeClr val="bg1"/>
                </a:solidFill>
              </a:rPr>
              <a:t>–</a:t>
            </a:r>
            <a:r>
              <a:rPr lang="pl-PL" dirty="0">
                <a:solidFill>
                  <a:schemeClr val="bg1"/>
                </a:solidFill>
              </a:rPr>
              <a:t> Prorocy i Pisma</a:t>
            </a:r>
          </a:p>
          <a:p>
            <a:r>
              <a:rPr lang="pl-PL" dirty="0">
                <a:solidFill>
                  <a:schemeClr val="bg1"/>
                </a:solidFill>
              </a:rPr>
              <a:t>czynności: wziął, odmówił dziękczynienie, rozdał</a:t>
            </a:r>
          </a:p>
          <a:p>
            <a:r>
              <a:rPr lang="pl-PL" dirty="0">
                <a:solidFill>
                  <a:schemeClr val="bg1"/>
                </a:solidFill>
              </a:rPr>
              <a:t>12 koszów -12 pokoleń</a:t>
            </a:r>
          </a:p>
        </p:txBody>
      </p:sp>
      <p:pic>
        <p:nvPicPr>
          <p:cNvPr id="5" name="Picture 2" descr="C:\Pictorial Library of Bible Lands\40 Matthew\Matthew PowerPoints\matt14\Tabgha mosaic of fish and loaves, tb1027020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07886"/>
            <a:ext cx="5181600" cy="432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78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ROZMNOŻENIE CHLEBA (J 6,1-15)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" y="1379538"/>
            <a:ext cx="9521372" cy="4797425"/>
          </a:xfrm>
        </p:spPr>
      </p:pic>
    </p:spTree>
    <p:extLst>
      <p:ext uri="{BB962C8B-B14F-4D97-AF65-F5344CB8AC3E}">
        <p14:creationId xmlns:p14="http://schemas.microsoft.com/office/powerpoint/2010/main" val="913397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132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ROZMNOŻENIE CHLEBA (J 6,1-15)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407886"/>
            <a:ext cx="5181600" cy="4769077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Specyfika narracji Jana</a:t>
            </a: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„zbierać” </a:t>
            </a:r>
            <a:r>
              <a:rPr lang="pl-PL" i="1" dirty="0">
                <a:solidFill>
                  <a:schemeClr val="bg1"/>
                </a:solidFill>
              </a:rPr>
              <a:t>(</a:t>
            </a:r>
            <a:r>
              <a:rPr lang="pl-PL" i="1" dirty="0" err="1">
                <a:solidFill>
                  <a:schemeClr val="bg1"/>
                </a:solidFill>
              </a:rPr>
              <a:t>synago</a:t>
            </a:r>
            <a:r>
              <a:rPr lang="pl-PL" i="1" dirty="0">
                <a:solidFill>
                  <a:schemeClr val="bg1"/>
                </a:solidFill>
              </a:rPr>
              <a:t>) </a:t>
            </a:r>
            <a:r>
              <a:rPr lang="mr-IN" dirty="0">
                <a:solidFill>
                  <a:schemeClr val="bg1"/>
                </a:solidFill>
              </a:rPr>
              <a:t>–</a:t>
            </a:r>
            <a:r>
              <a:rPr lang="pl-PL" dirty="0">
                <a:solidFill>
                  <a:schemeClr val="bg1"/>
                </a:solidFill>
              </a:rPr>
              <a:t> stąd: synagoga i zgromadzenie</a:t>
            </a:r>
          </a:p>
          <a:p>
            <a:r>
              <a:rPr lang="pl-PL" dirty="0">
                <a:solidFill>
                  <a:schemeClr val="bg1"/>
                </a:solidFill>
              </a:rPr>
              <a:t>nawiązanie do zbierania manny</a:t>
            </a:r>
          </a:p>
          <a:p>
            <a:r>
              <a:rPr lang="pl-PL" dirty="0">
                <a:solidFill>
                  <a:schemeClr val="bg1"/>
                </a:solidFill>
              </a:rPr>
              <a:t>„ułomki” </a:t>
            </a:r>
            <a:r>
              <a:rPr lang="pl-PL" i="1" dirty="0">
                <a:solidFill>
                  <a:schemeClr val="bg1"/>
                </a:solidFill>
              </a:rPr>
              <a:t>(</a:t>
            </a:r>
            <a:r>
              <a:rPr lang="pl-PL" i="1" dirty="0" err="1">
                <a:solidFill>
                  <a:schemeClr val="bg1"/>
                </a:solidFill>
              </a:rPr>
              <a:t>klasmata</a:t>
            </a:r>
            <a:r>
              <a:rPr lang="pl-PL" i="1" dirty="0">
                <a:solidFill>
                  <a:schemeClr val="bg1"/>
                </a:solidFill>
              </a:rPr>
              <a:t>) </a:t>
            </a:r>
            <a:r>
              <a:rPr lang="mr-IN" i="1" dirty="0">
                <a:solidFill>
                  <a:schemeClr val="bg1"/>
                </a:solidFill>
              </a:rPr>
              <a:t>–</a:t>
            </a:r>
            <a:r>
              <a:rPr lang="pl-PL" i="1" dirty="0">
                <a:solidFill>
                  <a:schemeClr val="bg1"/>
                </a:solidFill>
              </a:rPr>
              <a:t> </a:t>
            </a:r>
            <a:r>
              <a:rPr lang="pl-PL" dirty="0">
                <a:solidFill>
                  <a:schemeClr val="bg1"/>
                </a:solidFill>
              </a:rPr>
              <a:t>stąd: zbieranie partykuł po Komunii świętej</a:t>
            </a:r>
            <a:endParaRPr lang="pl-PL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18" y="1408113"/>
            <a:ext cx="4628963" cy="476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63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132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ROZMNOŻENIE CHLEBA (J 6,1-15)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407886"/>
            <a:ext cx="5181600" cy="4769077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Odejście Jezusa</a:t>
            </a: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prorok na wzór Mojżesza: „Pan, Bóg twój, wzbudzi ci proroka spośród braci twoich, podobnego do mnie” (Pwt 18,15)</a:t>
            </a:r>
          </a:p>
          <a:p>
            <a:r>
              <a:rPr lang="pl-PL" dirty="0">
                <a:solidFill>
                  <a:schemeClr val="bg1"/>
                </a:solidFill>
              </a:rPr>
              <a:t>król na wzór Dawida: „Będą zaś służyć Panu, swemu Bogu, i Dawidowi, swojemu królowi, którego im wzbudzę” (Jr 30,9</a:t>
            </a:r>
          </a:p>
        </p:txBody>
      </p:sp>
      <p:pic>
        <p:nvPicPr>
          <p:cNvPr id="5" name="Picture 3" descr="C:\Pictorial Library of Bible Lands\01 Galilee and the North\Bethsaida\Plain of Bethsaida from northwest, tb0328071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07886"/>
            <a:ext cx="5181600" cy="460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36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132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ROZMNOŻENIE CHLEBA (J 6,1-15)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407886"/>
            <a:ext cx="5181600" cy="4769077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Jezioro Galilejskie </a:t>
            </a:r>
            <a:r>
              <a:rPr lang="mr-IN" dirty="0">
                <a:solidFill>
                  <a:schemeClr val="bg1"/>
                </a:solidFill>
              </a:rPr>
              <a:t>–</a:t>
            </a:r>
            <a:r>
              <a:rPr lang="pl-PL" dirty="0">
                <a:solidFill>
                  <a:schemeClr val="bg1"/>
                </a:solidFill>
              </a:rPr>
              <a:t> Tyberiadzkie</a:t>
            </a: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trzy razy </a:t>
            </a:r>
            <a:r>
              <a:rPr lang="mr-IN" dirty="0">
                <a:solidFill>
                  <a:schemeClr val="bg1"/>
                </a:solidFill>
              </a:rPr>
              <a:t>–</a:t>
            </a:r>
            <a:r>
              <a:rPr lang="pl-PL" dirty="0">
                <a:solidFill>
                  <a:schemeClr val="bg1"/>
                </a:solidFill>
              </a:rPr>
              <a:t> tylko u Jana</a:t>
            </a:r>
          </a:p>
          <a:p>
            <a:r>
              <a:rPr lang="pl-PL" dirty="0">
                <a:solidFill>
                  <a:schemeClr val="bg1"/>
                </a:solidFill>
              </a:rPr>
              <a:t>Tyberiada </a:t>
            </a:r>
            <a:r>
              <a:rPr lang="mr-IN" dirty="0">
                <a:solidFill>
                  <a:schemeClr val="bg1"/>
                </a:solidFill>
              </a:rPr>
              <a:t>–</a:t>
            </a:r>
            <a:r>
              <a:rPr lang="pl-PL" dirty="0">
                <a:solidFill>
                  <a:schemeClr val="bg1"/>
                </a:solidFill>
              </a:rPr>
              <a:t> założone w 26 roku po Chr. przez Antypasa</a:t>
            </a:r>
          </a:p>
          <a:p>
            <a:r>
              <a:rPr lang="pl-PL" dirty="0">
                <a:solidFill>
                  <a:schemeClr val="bg1"/>
                </a:solidFill>
              </a:rPr>
              <a:t>20 x 11 km</a:t>
            </a:r>
          </a:p>
          <a:p>
            <a:r>
              <a:rPr lang="pl-PL" dirty="0" err="1">
                <a:solidFill>
                  <a:schemeClr val="bg1"/>
                </a:solidFill>
              </a:rPr>
              <a:t>Kinnereth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na pograniczu ziemi pogan</a:t>
            </a:r>
          </a:p>
          <a:p>
            <a:r>
              <a:rPr lang="pl-PL" dirty="0">
                <a:solidFill>
                  <a:schemeClr val="bg1"/>
                </a:solidFill>
              </a:rPr>
              <a:t>cuda Jezusa</a:t>
            </a:r>
          </a:p>
        </p:txBody>
      </p:sp>
      <p:pic>
        <p:nvPicPr>
          <p:cNvPr id="5" name="Picture 2" descr="C:\Pictorial Library of Bible Lands\01 Galilee and the North\Sea of Galilee-Fishing\First century AD boat reconstruction at En Gev, tb0405061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07887"/>
            <a:ext cx="5181600" cy="476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884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132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ROZMNOŻENIE CHLEBA (J 6,1-15)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407886"/>
            <a:ext cx="5181600" cy="4769077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„Szedł za Nim wielki tłum, bo widziano znaki, jakie czynił na tych, którzy chorowali” (J 6,2)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magnetyzm Jezusa</a:t>
            </a:r>
          </a:p>
          <a:p>
            <a:r>
              <a:rPr lang="pl-PL" dirty="0">
                <a:solidFill>
                  <a:schemeClr val="bg1"/>
                </a:solidFill>
              </a:rPr>
              <a:t>uzdrowienie znakiem bliskości królestwa Bożego</a:t>
            </a:r>
          </a:p>
          <a:p>
            <a:r>
              <a:rPr lang="pl-PL" dirty="0">
                <a:solidFill>
                  <a:schemeClr val="bg1"/>
                </a:solidFill>
              </a:rPr>
              <a:t>uzdrowienie wolą Boga</a:t>
            </a:r>
          </a:p>
        </p:txBody>
      </p:sp>
      <p:pic>
        <p:nvPicPr>
          <p:cNvPr id="6" name="Picture 2" descr="C:\Users\Public\_Bethany\john6plus\Group of handicapped beggars, mat063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07886"/>
            <a:ext cx="5181600" cy="432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31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132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ROZMNOŻENIE CHLEBA (J 6,1-15)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407886"/>
            <a:ext cx="5181600" cy="4769077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„Jezus wszedł na wzgórze i usiadł tam ze swoimi uczniami” (J 6,3)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Góra Błogosławieństw</a:t>
            </a:r>
          </a:p>
          <a:p>
            <a:r>
              <a:rPr lang="pl-PL" dirty="0">
                <a:solidFill>
                  <a:schemeClr val="bg1"/>
                </a:solidFill>
              </a:rPr>
              <a:t>pozycja nauczyciela jak w Kazaniu na Górze</a:t>
            </a:r>
          </a:p>
          <a:p>
            <a:r>
              <a:rPr lang="pl-PL" dirty="0">
                <a:solidFill>
                  <a:schemeClr val="bg1"/>
                </a:solidFill>
              </a:rPr>
              <a:t>pozycja zajmowana przy ucztach jak przy Ostatniej Wieczerzy</a:t>
            </a:r>
          </a:p>
        </p:txBody>
      </p:sp>
      <p:pic>
        <p:nvPicPr>
          <p:cNvPr id="5" name="Picture 2" descr="C:\Users\Public\_Bethany\john6plus\Disciples talk on Sea of Galilee shoreline, tb0407062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07885"/>
            <a:ext cx="5181600" cy="43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817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132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ROZMNOŻENIE CHLEBA (J 6,1-15)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407886"/>
            <a:ext cx="5181600" cy="4769077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Święto Paschy</a:t>
            </a: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znaczenie terminu </a:t>
            </a:r>
            <a:r>
              <a:rPr lang="pl-PL" i="1" dirty="0" err="1">
                <a:solidFill>
                  <a:schemeClr val="bg1"/>
                </a:solidFill>
              </a:rPr>
              <a:t>pesah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jedno z </a:t>
            </a:r>
            <a:r>
              <a:rPr lang="pl-PL" i="1" dirty="0" err="1">
                <a:solidFill>
                  <a:schemeClr val="bg1"/>
                </a:solidFill>
              </a:rPr>
              <a:t>regalim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trawa wskazuje na wiosnę</a:t>
            </a:r>
          </a:p>
          <a:p>
            <a:r>
              <a:rPr lang="pl-PL" dirty="0">
                <a:solidFill>
                  <a:schemeClr val="bg1"/>
                </a:solidFill>
              </a:rPr>
              <a:t>wieczerza paschalna</a:t>
            </a:r>
          </a:p>
        </p:txBody>
      </p:sp>
      <p:pic>
        <p:nvPicPr>
          <p:cNvPr id="5" name="Picture 2" descr="C:\Users\Public\_Bethany\john6plus\Samaritans with sheep before sacrifice, tb0411065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07885"/>
            <a:ext cx="5181600" cy="44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180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132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ROZMNOŻENIE CHLEBA (J 6,1-15)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407886"/>
            <a:ext cx="5181600" cy="47690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Filip apostoł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pochodził z Betsaidy</a:t>
            </a:r>
          </a:p>
          <a:p>
            <a:r>
              <a:rPr lang="pl-PL" dirty="0">
                <a:solidFill>
                  <a:schemeClr val="bg1"/>
                </a:solidFill>
              </a:rPr>
              <a:t>uczeń Jana Chrzciciela</a:t>
            </a:r>
          </a:p>
          <a:p>
            <a:r>
              <a:rPr lang="pl-PL" dirty="0">
                <a:solidFill>
                  <a:schemeClr val="bg1"/>
                </a:solidFill>
              </a:rPr>
              <a:t>przyprowadził Bartłomieja i Greków do Jezusa</a:t>
            </a:r>
          </a:p>
          <a:p>
            <a:r>
              <a:rPr lang="pl-PL" dirty="0">
                <a:solidFill>
                  <a:schemeClr val="bg1"/>
                </a:solidFill>
              </a:rPr>
              <a:t>„Panie, pokaż nam Ojca” (J 14,8)</a:t>
            </a:r>
          </a:p>
          <a:p>
            <a:r>
              <a:rPr lang="pl-PL" dirty="0">
                <a:solidFill>
                  <a:schemeClr val="bg1"/>
                </a:solidFill>
              </a:rPr>
              <a:t>miał kilka córek</a:t>
            </a:r>
          </a:p>
          <a:p>
            <a:r>
              <a:rPr lang="pl-PL" dirty="0">
                <a:solidFill>
                  <a:schemeClr val="bg1"/>
                </a:solidFill>
              </a:rPr>
              <a:t>śmierć męczeńska w Hierapolis z dwiema córkami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07886"/>
            <a:ext cx="5181600" cy="4327752"/>
          </a:xfrm>
        </p:spPr>
      </p:pic>
    </p:spTree>
    <p:extLst>
      <p:ext uri="{BB962C8B-B14F-4D97-AF65-F5344CB8AC3E}">
        <p14:creationId xmlns:p14="http://schemas.microsoft.com/office/powerpoint/2010/main" val="1099393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132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ROZMNOŻENIE CHLEBA (J 6,1-15)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407886"/>
            <a:ext cx="5181600" cy="4769077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„Za dwieście denarów nie wystarczy chleba, aby każdy z nich mógł choć trochę otrzymać” (J 6,7)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magnetyzm Jezusa</a:t>
            </a:r>
          </a:p>
          <a:p>
            <a:r>
              <a:rPr lang="pl-PL" dirty="0">
                <a:solidFill>
                  <a:schemeClr val="bg1"/>
                </a:solidFill>
              </a:rPr>
              <a:t>awers: wizerunek Tyberiusza napis: Syn Boskiego Augusta</a:t>
            </a:r>
          </a:p>
          <a:p>
            <a:r>
              <a:rPr lang="pl-PL" dirty="0">
                <a:solidFill>
                  <a:schemeClr val="bg1"/>
                </a:solidFill>
              </a:rPr>
              <a:t>rewers: wizerunek westalki i napis: </a:t>
            </a:r>
            <a:r>
              <a:rPr lang="pl-PL" dirty="0" err="1">
                <a:solidFill>
                  <a:schemeClr val="bg1"/>
                </a:solidFill>
              </a:rPr>
              <a:t>Pontifex</a:t>
            </a:r>
            <a:r>
              <a:rPr lang="pl-PL" dirty="0">
                <a:solidFill>
                  <a:schemeClr val="bg1"/>
                </a:solidFill>
              </a:rPr>
              <a:t> Maximus</a:t>
            </a:r>
          </a:p>
        </p:txBody>
      </p:sp>
      <p:pic>
        <p:nvPicPr>
          <p:cNvPr id="5" name="Picture 2" descr="C:\Users\Public\_Bethany\john6plus\Tiberius silver denarius with Tiberius and vestal priestess, 14-37 AD, adr14100889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07886"/>
            <a:ext cx="5181600" cy="414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547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132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ROZMNOŻENIE CHLEBA (J 6,1-15)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407886"/>
            <a:ext cx="5181600" cy="4769077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Andrzej apostoł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brat Piotra, pochodził z Betsaidy</a:t>
            </a:r>
          </a:p>
          <a:p>
            <a:r>
              <a:rPr lang="pl-PL" dirty="0">
                <a:solidFill>
                  <a:schemeClr val="bg1"/>
                </a:solidFill>
              </a:rPr>
              <a:t>mieszkał w Kafarnaum</a:t>
            </a:r>
          </a:p>
          <a:p>
            <a:r>
              <a:rPr lang="pl-PL" dirty="0">
                <a:solidFill>
                  <a:schemeClr val="bg1"/>
                </a:solidFill>
              </a:rPr>
              <a:t>uczeń Jana Chrzciciela</a:t>
            </a:r>
          </a:p>
          <a:p>
            <a:r>
              <a:rPr lang="pl-PL" dirty="0">
                <a:solidFill>
                  <a:schemeClr val="bg1"/>
                </a:solidFill>
              </a:rPr>
              <a:t>miał dotrzeć do dzisiejszego Kijowa</a:t>
            </a:r>
          </a:p>
          <a:p>
            <a:r>
              <a:rPr lang="pl-PL" dirty="0">
                <a:solidFill>
                  <a:schemeClr val="bg1"/>
                </a:solidFill>
              </a:rPr>
              <a:t>śmierć męczeńska w greckim </a:t>
            </a:r>
            <a:r>
              <a:rPr lang="pl-PL" dirty="0" err="1">
                <a:solidFill>
                  <a:schemeClr val="bg1"/>
                </a:solidFill>
              </a:rPr>
              <a:t>Patras</a:t>
            </a:r>
            <a:r>
              <a:rPr lang="pl-PL" dirty="0">
                <a:solidFill>
                  <a:schemeClr val="bg1"/>
                </a:solidFill>
              </a:rPr>
              <a:t> na krzyżu w kształcie X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07886"/>
            <a:ext cx="5181600" cy="4327752"/>
          </a:xfrm>
        </p:spPr>
      </p:pic>
    </p:spTree>
    <p:extLst>
      <p:ext uri="{BB962C8B-B14F-4D97-AF65-F5344CB8AC3E}">
        <p14:creationId xmlns:p14="http://schemas.microsoft.com/office/powerpoint/2010/main" val="551306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ROZMNOŻENIE CHLEBA (J 6,1-15)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54563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CHLEBY JĘCZMIENNE </a:t>
            </a:r>
            <a:r>
              <a:rPr lang="mr-IN" dirty="0">
                <a:solidFill>
                  <a:schemeClr val="bg1"/>
                </a:solidFill>
              </a:rPr>
              <a:t>–</a:t>
            </a:r>
            <a:r>
              <a:rPr lang="pl-PL" dirty="0">
                <a:solidFill>
                  <a:schemeClr val="bg1"/>
                </a:solidFill>
              </a:rPr>
              <a:t> JEZUS  W ROLI ELIZEUSZA</a:t>
            </a: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„</a:t>
            </a:r>
            <a:r>
              <a:rPr lang="pl-PL" sz="3200" dirty="0">
                <a:solidFill>
                  <a:schemeClr val="bg1"/>
                </a:solidFill>
              </a:rPr>
              <a:t>Pewien człowiek przyszedł z Baal-</a:t>
            </a:r>
            <a:r>
              <a:rPr lang="pl-PL" sz="3200" dirty="0" err="1">
                <a:solidFill>
                  <a:schemeClr val="bg1"/>
                </a:solidFill>
              </a:rPr>
              <a:t>Szalisza</a:t>
            </a:r>
            <a:r>
              <a:rPr lang="pl-PL" sz="3200" dirty="0">
                <a:solidFill>
                  <a:schemeClr val="bg1"/>
                </a:solidFill>
              </a:rPr>
              <a:t>, przynosząc mężowi Bożemu chleb z pierwocin, dwadzieścia chlebów jęczmiennych i świeżego zboża w worku. On zaś rozkazał: «Podaj ludziom i niech jedzą!».</a:t>
            </a:r>
            <a:r>
              <a:rPr lang="pl-PL" sz="3200" b="1" dirty="0">
                <a:solidFill>
                  <a:schemeClr val="bg1"/>
                </a:solidFill>
              </a:rPr>
              <a:t> </a:t>
            </a:r>
            <a:r>
              <a:rPr lang="pl-PL" sz="3200" dirty="0">
                <a:solidFill>
                  <a:schemeClr val="bg1"/>
                </a:solidFill>
              </a:rPr>
              <a:t>Lecz sługa jego odrzekł: «Jakże to rozdzielę między stu ludzi?» A on odpowiedział: «Podaj ludziom i niech jedzą, bo tak mówi Pan: Nasycą się i pozostawią resztki».</a:t>
            </a:r>
            <a:r>
              <a:rPr lang="pl-PL" sz="3200" b="1" dirty="0">
                <a:solidFill>
                  <a:schemeClr val="bg1"/>
                </a:solidFill>
              </a:rPr>
              <a:t> </a:t>
            </a:r>
            <a:r>
              <a:rPr lang="pl-PL" sz="3200" dirty="0">
                <a:solidFill>
                  <a:schemeClr val="bg1"/>
                </a:solidFill>
              </a:rPr>
              <a:t>Położył więc to przed nimi, a ci jedli i pozostawili resztki - według słowa Pańskiego” (2Krl 4,42-44)</a:t>
            </a:r>
          </a:p>
        </p:txBody>
      </p:sp>
    </p:spTree>
    <p:extLst>
      <p:ext uri="{BB962C8B-B14F-4D97-AF65-F5344CB8AC3E}">
        <p14:creationId xmlns:p14="http://schemas.microsoft.com/office/powerpoint/2010/main" val="155606028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523</Words>
  <Application>Microsoft Office PowerPoint</Application>
  <PresentationFormat>Panoramiczny</PresentationFormat>
  <Paragraphs>79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21" baseType="lpstr">
      <vt:lpstr>Arial</vt:lpstr>
      <vt:lpstr>Bookman Old Style</vt:lpstr>
      <vt:lpstr>Calibri</vt:lpstr>
      <vt:lpstr>Calibri Light</vt:lpstr>
      <vt:lpstr>Calisto MT</vt:lpstr>
      <vt:lpstr>Corbel</vt:lpstr>
      <vt:lpstr>1_Motyw pakietu Office</vt:lpstr>
      <vt:lpstr>Paralaksa</vt:lpstr>
      <vt:lpstr>CZWARTKOWE WIECZORY Z BIBLIĄ</vt:lpstr>
      <vt:lpstr>ROZMNOŻENIE CHLEBA (J 6,1-15)</vt:lpstr>
      <vt:lpstr>ROZMNOŻENIE CHLEBA (J 6,1-15)</vt:lpstr>
      <vt:lpstr>ROZMNOŻENIE CHLEBA (J 6,1-15)</vt:lpstr>
      <vt:lpstr>ROZMNOŻENIE CHLEBA (J 6,1-15)</vt:lpstr>
      <vt:lpstr>ROZMNOŻENIE CHLEBA (J 6,1-15)</vt:lpstr>
      <vt:lpstr>ROZMNOŻENIE CHLEBA (J 6,1-15)</vt:lpstr>
      <vt:lpstr>ROZMNOŻENIE CHLEBA (J 6,1-15)</vt:lpstr>
      <vt:lpstr>ROZMNOŻENIE CHLEBA (J 6,1-15)</vt:lpstr>
      <vt:lpstr>ROZMNOŻENIE CHLEBA (J 6,1-15)</vt:lpstr>
      <vt:lpstr>ROZMNOŻENIE CHLEBA (J 6,1-15)</vt:lpstr>
      <vt:lpstr>ROZMNOŻENIE CHLEBA (J 6,1-15)</vt:lpstr>
      <vt:lpstr>ROZMNOŻENIE CHLEBA (J 6,1-15)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Agnieszka Kępowicz</dc:creator>
  <cp:lastModifiedBy>Agnieszka Kępowicz</cp:lastModifiedBy>
  <cp:revision>1</cp:revision>
  <dcterms:created xsi:type="dcterms:W3CDTF">2024-06-23T15:26:36Z</dcterms:created>
  <dcterms:modified xsi:type="dcterms:W3CDTF">2024-06-23T17:00:42Z</dcterms:modified>
</cp:coreProperties>
</file>